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1285" r:id="rId2"/>
    <p:sldId id="760" r:id="rId3"/>
    <p:sldId id="787" r:id="rId4"/>
    <p:sldId id="782" r:id="rId5"/>
    <p:sldId id="812" r:id="rId6"/>
    <p:sldId id="809" r:id="rId7"/>
    <p:sldId id="780" r:id="rId8"/>
    <p:sldId id="783" r:id="rId9"/>
    <p:sldId id="810" r:id="rId10"/>
    <p:sldId id="781" r:id="rId11"/>
    <p:sldId id="813" r:id="rId12"/>
    <p:sldId id="814" r:id="rId13"/>
    <p:sldId id="818" r:id="rId14"/>
    <p:sldId id="819" r:id="rId15"/>
    <p:sldId id="820" r:id="rId16"/>
    <p:sldId id="815" r:id="rId17"/>
    <p:sldId id="821" r:id="rId18"/>
    <p:sldId id="823" r:id="rId19"/>
    <p:sldId id="822" r:id="rId20"/>
    <p:sldId id="817" r:id="rId21"/>
    <p:sldId id="825" r:id="rId22"/>
    <p:sldId id="824" r:id="rId23"/>
    <p:sldId id="827" r:id="rId24"/>
    <p:sldId id="826" r:id="rId25"/>
    <p:sldId id="829" r:id="rId26"/>
    <p:sldId id="828" r:id="rId27"/>
    <p:sldId id="830" r:id="rId28"/>
    <p:sldId id="831" r:id="rId29"/>
    <p:sldId id="83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AE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0148AF-BE76-497B-B832-1D4ACFD03A1C}" type="datetimeFigureOut">
              <a:rPr lang="en-GB" smtClean="0"/>
              <a:t>20/03/2024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6815A-29F7-42CA-8DF0-974378728104}" type="slidenum">
              <a:rPr lang="en-GB" smtClean="0"/>
              <a:t>‹#›</a:t>
            </a:fld>
            <a:endParaRPr lang="en-GB" dirty="0"/>
          </a:p>
        </p:txBody>
      </p:sp>
    </p:spTree>
    <p:extLst>
      <p:ext uri="{BB962C8B-B14F-4D97-AF65-F5344CB8AC3E}">
        <p14:creationId xmlns:p14="http://schemas.microsoft.com/office/powerpoint/2010/main" val="993166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3</a:t>
            </a:fld>
            <a:endParaRPr lang="en-GB" dirty="0"/>
          </a:p>
        </p:txBody>
      </p:sp>
    </p:spTree>
    <p:extLst>
      <p:ext uri="{BB962C8B-B14F-4D97-AF65-F5344CB8AC3E}">
        <p14:creationId xmlns:p14="http://schemas.microsoft.com/office/powerpoint/2010/main" val="999453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12</a:t>
            </a:fld>
            <a:endParaRPr lang="en-GB" dirty="0"/>
          </a:p>
        </p:txBody>
      </p:sp>
    </p:spTree>
    <p:extLst>
      <p:ext uri="{BB962C8B-B14F-4D97-AF65-F5344CB8AC3E}">
        <p14:creationId xmlns:p14="http://schemas.microsoft.com/office/powerpoint/2010/main" val="2911938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13</a:t>
            </a:fld>
            <a:endParaRPr lang="en-GB" dirty="0"/>
          </a:p>
        </p:txBody>
      </p:sp>
    </p:spTree>
    <p:extLst>
      <p:ext uri="{BB962C8B-B14F-4D97-AF65-F5344CB8AC3E}">
        <p14:creationId xmlns:p14="http://schemas.microsoft.com/office/powerpoint/2010/main" val="1656549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14</a:t>
            </a:fld>
            <a:endParaRPr lang="en-GB" dirty="0"/>
          </a:p>
        </p:txBody>
      </p:sp>
    </p:spTree>
    <p:extLst>
      <p:ext uri="{BB962C8B-B14F-4D97-AF65-F5344CB8AC3E}">
        <p14:creationId xmlns:p14="http://schemas.microsoft.com/office/powerpoint/2010/main" val="3244140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15</a:t>
            </a:fld>
            <a:endParaRPr lang="en-GB" dirty="0"/>
          </a:p>
        </p:txBody>
      </p:sp>
    </p:spTree>
    <p:extLst>
      <p:ext uri="{BB962C8B-B14F-4D97-AF65-F5344CB8AC3E}">
        <p14:creationId xmlns:p14="http://schemas.microsoft.com/office/powerpoint/2010/main" val="313847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6815A-29F7-42CA-8DF0-974378728104}" type="slidenum">
              <a:rPr lang="en-GB" smtClean="0"/>
              <a:t>16</a:t>
            </a:fld>
            <a:endParaRPr lang="en-GB" dirty="0"/>
          </a:p>
        </p:txBody>
      </p:sp>
    </p:spTree>
    <p:extLst>
      <p:ext uri="{BB962C8B-B14F-4D97-AF65-F5344CB8AC3E}">
        <p14:creationId xmlns:p14="http://schemas.microsoft.com/office/powerpoint/2010/main" val="4269836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17</a:t>
            </a:fld>
            <a:endParaRPr lang="en-GB" dirty="0"/>
          </a:p>
        </p:txBody>
      </p:sp>
    </p:spTree>
    <p:extLst>
      <p:ext uri="{BB962C8B-B14F-4D97-AF65-F5344CB8AC3E}">
        <p14:creationId xmlns:p14="http://schemas.microsoft.com/office/powerpoint/2010/main" val="2133317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18</a:t>
            </a:fld>
            <a:endParaRPr lang="en-GB" dirty="0"/>
          </a:p>
        </p:txBody>
      </p:sp>
    </p:spTree>
    <p:extLst>
      <p:ext uri="{BB962C8B-B14F-4D97-AF65-F5344CB8AC3E}">
        <p14:creationId xmlns:p14="http://schemas.microsoft.com/office/powerpoint/2010/main" val="1363581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19</a:t>
            </a:fld>
            <a:endParaRPr lang="en-GB" dirty="0"/>
          </a:p>
        </p:txBody>
      </p:sp>
    </p:spTree>
    <p:extLst>
      <p:ext uri="{BB962C8B-B14F-4D97-AF65-F5344CB8AC3E}">
        <p14:creationId xmlns:p14="http://schemas.microsoft.com/office/powerpoint/2010/main" val="2658400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20</a:t>
            </a:fld>
            <a:endParaRPr lang="en-GB" dirty="0"/>
          </a:p>
        </p:txBody>
      </p:sp>
    </p:spTree>
    <p:extLst>
      <p:ext uri="{BB962C8B-B14F-4D97-AF65-F5344CB8AC3E}">
        <p14:creationId xmlns:p14="http://schemas.microsoft.com/office/powerpoint/2010/main" val="1268838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21</a:t>
            </a:fld>
            <a:endParaRPr lang="en-GB" dirty="0"/>
          </a:p>
        </p:txBody>
      </p:sp>
    </p:spTree>
    <p:extLst>
      <p:ext uri="{BB962C8B-B14F-4D97-AF65-F5344CB8AC3E}">
        <p14:creationId xmlns:p14="http://schemas.microsoft.com/office/powerpoint/2010/main" val="1623792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6815A-29F7-42CA-8DF0-974378728104}" type="slidenum">
              <a:rPr lang="en-GB" smtClean="0"/>
              <a:t>4</a:t>
            </a:fld>
            <a:endParaRPr lang="en-GB" dirty="0"/>
          </a:p>
        </p:txBody>
      </p:sp>
    </p:spTree>
    <p:extLst>
      <p:ext uri="{BB962C8B-B14F-4D97-AF65-F5344CB8AC3E}">
        <p14:creationId xmlns:p14="http://schemas.microsoft.com/office/powerpoint/2010/main" val="827359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22</a:t>
            </a:fld>
            <a:endParaRPr lang="en-GB" dirty="0"/>
          </a:p>
        </p:txBody>
      </p:sp>
    </p:spTree>
    <p:extLst>
      <p:ext uri="{BB962C8B-B14F-4D97-AF65-F5344CB8AC3E}">
        <p14:creationId xmlns:p14="http://schemas.microsoft.com/office/powerpoint/2010/main" val="2499447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23</a:t>
            </a:fld>
            <a:endParaRPr lang="en-GB" dirty="0"/>
          </a:p>
        </p:txBody>
      </p:sp>
    </p:spTree>
    <p:extLst>
      <p:ext uri="{BB962C8B-B14F-4D97-AF65-F5344CB8AC3E}">
        <p14:creationId xmlns:p14="http://schemas.microsoft.com/office/powerpoint/2010/main" val="2622529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24</a:t>
            </a:fld>
            <a:endParaRPr lang="en-GB" dirty="0"/>
          </a:p>
        </p:txBody>
      </p:sp>
    </p:spTree>
    <p:extLst>
      <p:ext uri="{BB962C8B-B14F-4D97-AF65-F5344CB8AC3E}">
        <p14:creationId xmlns:p14="http://schemas.microsoft.com/office/powerpoint/2010/main" val="1951158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25</a:t>
            </a:fld>
            <a:endParaRPr lang="en-GB" dirty="0"/>
          </a:p>
        </p:txBody>
      </p:sp>
    </p:spTree>
    <p:extLst>
      <p:ext uri="{BB962C8B-B14F-4D97-AF65-F5344CB8AC3E}">
        <p14:creationId xmlns:p14="http://schemas.microsoft.com/office/powerpoint/2010/main" val="37092588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26</a:t>
            </a:fld>
            <a:endParaRPr lang="en-GB" dirty="0"/>
          </a:p>
        </p:txBody>
      </p:sp>
    </p:spTree>
    <p:extLst>
      <p:ext uri="{BB962C8B-B14F-4D97-AF65-F5344CB8AC3E}">
        <p14:creationId xmlns:p14="http://schemas.microsoft.com/office/powerpoint/2010/main" val="409013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27</a:t>
            </a:fld>
            <a:endParaRPr lang="en-GB" dirty="0"/>
          </a:p>
        </p:txBody>
      </p:sp>
    </p:spTree>
    <p:extLst>
      <p:ext uri="{BB962C8B-B14F-4D97-AF65-F5344CB8AC3E}">
        <p14:creationId xmlns:p14="http://schemas.microsoft.com/office/powerpoint/2010/main" val="1269750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6815A-29F7-42CA-8DF0-974378728104}" type="slidenum">
              <a:rPr lang="en-GB" smtClean="0"/>
              <a:t>28</a:t>
            </a:fld>
            <a:endParaRPr lang="en-GB" dirty="0"/>
          </a:p>
        </p:txBody>
      </p:sp>
    </p:spTree>
    <p:extLst>
      <p:ext uri="{BB962C8B-B14F-4D97-AF65-F5344CB8AC3E}">
        <p14:creationId xmlns:p14="http://schemas.microsoft.com/office/powerpoint/2010/main" val="40706333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6815A-29F7-42CA-8DF0-974378728104}" type="slidenum">
              <a:rPr lang="en-GB" smtClean="0"/>
              <a:t>29</a:t>
            </a:fld>
            <a:endParaRPr lang="en-GB" dirty="0"/>
          </a:p>
        </p:txBody>
      </p:sp>
    </p:spTree>
    <p:extLst>
      <p:ext uri="{BB962C8B-B14F-4D97-AF65-F5344CB8AC3E}">
        <p14:creationId xmlns:p14="http://schemas.microsoft.com/office/powerpoint/2010/main" val="27717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6815A-29F7-42CA-8DF0-974378728104}" type="slidenum">
              <a:rPr lang="en-GB" smtClean="0"/>
              <a:t>5</a:t>
            </a:fld>
            <a:endParaRPr lang="en-GB" dirty="0"/>
          </a:p>
        </p:txBody>
      </p:sp>
    </p:spTree>
    <p:extLst>
      <p:ext uri="{BB962C8B-B14F-4D97-AF65-F5344CB8AC3E}">
        <p14:creationId xmlns:p14="http://schemas.microsoft.com/office/powerpoint/2010/main" val="1642775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6</a:t>
            </a:fld>
            <a:endParaRPr lang="en-GB" dirty="0"/>
          </a:p>
        </p:txBody>
      </p:sp>
    </p:spTree>
    <p:extLst>
      <p:ext uri="{BB962C8B-B14F-4D97-AF65-F5344CB8AC3E}">
        <p14:creationId xmlns:p14="http://schemas.microsoft.com/office/powerpoint/2010/main" val="4021200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7</a:t>
            </a:fld>
            <a:endParaRPr lang="en-GB" dirty="0"/>
          </a:p>
        </p:txBody>
      </p:sp>
    </p:spTree>
    <p:extLst>
      <p:ext uri="{BB962C8B-B14F-4D97-AF65-F5344CB8AC3E}">
        <p14:creationId xmlns:p14="http://schemas.microsoft.com/office/powerpoint/2010/main" val="1711789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8</a:t>
            </a:fld>
            <a:endParaRPr lang="en-GB" dirty="0"/>
          </a:p>
        </p:txBody>
      </p:sp>
    </p:spTree>
    <p:extLst>
      <p:ext uri="{BB962C8B-B14F-4D97-AF65-F5344CB8AC3E}">
        <p14:creationId xmlns:p14="http://schemas.microsoft.com/office/powerpoint/2010/main" val="162728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9</a:t>
            </a:fld>
            <a:endParaRPr lang="en-GB" dirty="0"/>
          </a:p>
        </p:txBody>
      </p:sp>
    </p:spTree>
    <p:extLst>
      <p:ext uri="{BB962C8B-B14F-4D97-AF65-F5344CB8AC3E}">
        <p14:creationId xmlns:p14="http://schemas.microsoft.com/office/powerpoint/2010/main" val="348885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Fossil fuels have done 3 things, </a:t>
            </a:r>
            <a:r>
              <a:rPr lang="en-GB" dirty="0" err="1"/>
              <a:t>kWs</a:t>
            </a:r>
            <a:r>
              <a:rPr lang="en-GB" dirty="0"/>
              <a:t>, flexibility and storage  - renewables powered grid is very different. We’ve done a great job of bringing forward the Renewables </a:t>
            </a:r>
            <a:r>
              <a:rPr lang="en-GB" dirty="0" err="1"/>
              <a:t>kWs</a:t>
            </a:r>
            <a:r>
              <a:rPr lang="en-GB" dirty="0"/>
              <a:t>, but the flexibility requirements and storage have massively lagged</a:t>
            </a:r>
          </a:p>
        </p:txBody>
      </p:sp>
      <p:sp>
        <p:nvSpPr>
          <p:cNvPr id="4" name="Slide Number Placeholder 3"/>
          <p:cNvSpPr>
            <a:spLocks noGrp="1"/>
          </p:cNvSpPr>
          <p:nvPr>
            <p:ph type="sldNum" sz="quarter" idx="5"/>
          </p:nvPr>
        </p:nvSpPr>
        <p:spPr/>
        <p:txBody>
          <a:bodyPr/>
          <a:lstStyle/>
          <a:p>
            <a:fld id="{2446815A-29F7-42CA-8DF0-974378728104}" type="slidenum">
              <a:rPr lang="en-GB" smtClean="0"/>
              <a:t>10</a:t>
            </a:fld>
            <a:endParaRPr lang="en-GB" dirty="0"/>
          </a:p>
        </p:txBody>
      </p:sp>
    </p:spTree>
    <p:extLst>
      <p:ext uri="{BB962C8B-B14F-4D97-AF65-F5344CB8AC3E}">
        <p14:creationId xmlns:p14="http://schemas.microsoft.com/office/powerpoint/2010/main" val="333477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6815A-29F7-42CA-8DF0-974378728104}" type="slidenum">
              <a:rPr lang="en-GB" smtClean="0"/>
              <a:t>11</a:t>
            </a:fld>
            <a:endParaRPr lang="en-GB" dirty="0"/>
          </a:p>
        </p:txBody>
      </p:sp>
    </p:spTree>
    <p:extLst>
      <p:ext uri="{BB962C8B-B14F-4D97-AF65-F5344CB8AC3E}">
        <p14:creationId xmlns:p14="http://schemas.microsoft.com/office/powerpoint/2010/main" val="2672752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37385-3FA0-4FE0-8011-3E84D3FA5B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6EDCA1E-B054-4C82-822C-F1A8226D8D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6C750D-D1E7-498B-9842-3A75E83F04AE}"/>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5" name="Footer Placeholder 4">
            <a:extLst>
              <a:ext uri="{FF2B5EF4-FFF2-40B4-BE49-F238E27FC236}">
                <a16:creationId xmlns:a16="http://schemas.microsoft.com/office/drawing/2014/main" id="{53BD9E0F-0B68-4C47-B017-00C310EFDCB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B1FA9E-32F4-4839-BD75-8175EAB55CCF}"/>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2629893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7B7DA-6812-4600-962B-07DD7E69F71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81DE21-C64A-497C-99D8-A644EFA3B5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1046A3-5CFD-4FA2-8A54-DEB42E73DE06}"/>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5" name="Footer Placeholder 4">
            <a:extLst>
              <a:ext uri="{FF2B5EF4-FFF2-40B4-BE49-F238E27FC236}">
                <a16:creationId xmlns:a16="http://schemas.microsoft.com/office/drawing/2014/main" id="{38D29B7F-531D-43DF-BABC-FF398254236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ED3EB79-8C3F-4197-9425-C4D28A8CD843}"/>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67826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E9F84B-1548-464D-B4E2-BE3793DEA1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B8073B-A7DA-46D2-8A5F-929FE8CC71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538405-DC94-442C-9693-B3F2A7C22723}"/>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5" name="Footer Placeholder 4">
            <a:extLst>
              <a:ext uri="{FF2B5EF4-FFF2-40B4-BE49-F238E27FC236}">
                <a16:creationId xmlns:a16="http://schemas.microsoft.com/office/drawing/2014/main" id="{E899BFC9-7DE8-4517-9160-11C3BA1B1CE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7B3B232-8E70-4D6F-9F19-951EB2E76E48}"/>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134599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753DF-7C2B-4F1D-BA8B-3048BF20B8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5E71F2-FFD5-47E2-B2A3-E9EE7C64E7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9C6A7F-C7C9-402E-A14D-584AED7AFC71}"/>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5" name="Footer Placeholder 4">
            <a:extLst>
              <a:ext uri="{FF2B5EF4-FFF2-40B4-BE49-F238E27FC236}">
                <a16:creationId xmlns:a16="http://schemas.microsoft.com/office/drawing/2014/main" id="{820E96F0-7DD0-4F21-9852-A3227CEED1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DE2056D-73F0-42AA-AD50-72F205C331CA}"/>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199479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F1BED-420E-47B3-83CD-520D3B8B4E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F985E7-030E-4090-A6DF-A2235FF46D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8BD2CC-023C-4663-A2C9-F72E559C63F1}"/>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5" name="Footer Placeholder 4">
            <a:extLst>
              <a:ext uri="{FF2B5EF4-FFF2-40B4-BE49-F238E27FC236}">
                <a16:creationId xmlns:a16="http://schemas.microsoft.com/office/drawing/2014/main" id="{56DA2D57-769E-440A-84B5-9DF08A7F75F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DEA3540-039F-4159-A951-3AA6D06273C8}"/>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56589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97C38-BE19-42F9-A35B-CF4491337BF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FADF55-80B9-4590-8B1D-7CC19E63E2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CAE724-0F86-44CC-BA43-2409D2A5D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692B7BB-1569-4646-9F7E-851988A70550}"/>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6" name="Footer Placeholder 5">
            <a:extLst>
              <a:ext uri="{FF2B5EF4-FFF2-40B4-BE49-F238E27FC236}">
                <a16:creationId xmlns:a16="http://schemas.microsoft.com/office/drawing/2014/main" id="{1BCC2FD1-A967-41AD-84A7-414A4CC0B35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ADDDD54-896A-455D-BA93-DC5E34C6FE6C}"/>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2857866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CDD3C-F640-464C-B850-14E4121D13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C4B95E7-37B6-4A83-9D66-3FD3F9D147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99D300-3FD8-46C4-A76E-2A554D1E7C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8BA0112-EEAB-406D-87CF-4095CE9997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B5860A-82A2-4918-B8FE-967E813CFC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0BB285-FB33-4FCB-86CD-F09763D94A96}"/>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8" name="Footer Placeholder 7">
            <a:extLst>
              <a:ext uri="{FF2B5EF4-FFF2-40B4-BE49-F238E27FC236}">
                <a16:creationId xmlns:a16="http://schemas.microsoft.com/office/drawing/2014/main" id="{98217B6A-C2D5-4F19-9502-77CB6F8DEE3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034F18F-F130-4904-9173-517E94DA29B4}"/>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2142142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8B78A-D047-4005-B6BC-CECFC8B0426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49C29F-BD32-4468-90ED-576219A81F12}"/>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4" name="Footer Placeholder 3">
            <a:extLst>
              <a:ext uri="{FF2B5EF4-FFF2-40B4-BE49-F238E27FC236}">
                <a16:creationId xmlns:a16="http://schemas.microsoft.com/office/drawing/2014/main" id="{33C54381-2400-4980-8710-A1C0D6B1B9BB}"/>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163E7322-9A2E-4A4B-B946-637AE2421CD4}"/>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1973532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7C6404-DAA4-49AA-8C48-7C966DF3C6C5}"/>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3" name="Footer Placeholder 2">
            <a:extLst>
              <a:ext uri="{FF2B5EF4-FFF2-40B4-BE49-F238E27FC236}">
                <a16:creationId xmlns:a16="http://schemas.microsoft.com/office/drawing/2014/main" id="{6745C70D-DD85-47BC-93CE-A76CB5722CA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DEA4B89-1CAA-4379-A190-B504FA5E9DAC}"/>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1959358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F895A-E89B-4AFC-8146-51D6FFA27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13162A-CB60-4D76-80A2-1DAB5FE8D7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6882E0F-7801-4E26-85D6-9569B02FA3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432B47-AB24-4DEC-854C-1FA1658F37C7}"/>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6" name="Footer Placeholder 5">
            <a:extLst>
              <a:ext uri="{FF2B5EF4-FFF2-40B4-BE49-F238E27FC236}">
                <a16:creationId xmlns:a16="http://schemas.microsoft.com/office/drawing/2014/main" id="{2E15A050-C41B-44D5-8272-B5AB92216A5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C1EAA3E-4216-4A37-9904-4C4A23322CD5}"/>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439799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EF3A6-8348-484A-8645-C8F410ABB8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E8FA8D-E3A8-47DB-B3F1-3E6960B35A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CB0F4455-C0A9-406B-B44B-0AA2131CA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CE5442-7DF7-47A6-A25D-BCDE48CF68CB}"/>
              </a:ext>
            </a:extLst>
          </p:cNvPr>
          <p:cNvSpPr>
            <a:spLocks noGrp="1"/>
          </p:cNvSpPr>
          <p:nvPr>
            <p:ph type="dt" sz="half" idx="10"/>
          </p:nvPr>
        </p:nvSpPr>
        <p:spPr/>
        <p:txBody>
          <a:bodyPr/>
          <a:lstStyle/>
          <a:p>
            <a:fld id="{09986365-E9D4-4FD5-B799-0C6AD12724A1}" type="datetimeFigureOut">
              <a:rPr lang="en-GB" smtClean="0"/>
              <a:t>20/03/2024</a:t>
            </a:fld>
            <a:endParaRPr lang="en-GB" dirty="0"/>
          </a:p>
        </p:txBody>
      </p:sp>
      <p:sp>
        <p:nvSpPr>
          <p:cNvPr id="6" name="Footer Placeholder 5">
            <a:extLst>
              <a:ext uri="{FF2B5EF4-FFF2-40B4-BE49-F238E27FC236}">
                <a16:creationId xmlns:a16="http://schemas.microsoft.com/office/drawing/2014/main" id="{3A408CEE-DCE4-488A-A900-ECBA4740DC9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B389CEF-2239-4DC5-B543-355B50699E6E}"/>
              </a:ext>
            </a:extLst>
          </p:cNvPr>
          <p:cNvSpPr>
            <a:spLocks noGrp="1"/>
          </p:cNvSpPr>
          <p:nvPr>
            <p:ph type="sldNum" sz="quarter" idx="12"/>
          </p:nvPr>
        </p:nvSpPr>
        <p:spPr/>
        <p:txBody>
          <a:bodyPr/>
          <a:lstStyle/>
          <a:p>
            <a:fld id="{6E9B2EA2-38DA-470B-A130-A174D4806A14}" type="slidenum">
              <a:rPr lang="en-GB" smtClean="0"/>
              <a:t>‹#›</a:t>
            </a:fld>
            <a:endParaRPr lang="en-GB" dirty="0"/>
          </a:p>
        </p:txBody>
      </p:sp>
    </p:spTree>
    <p:extLst>
      <p:ext uri="{BB962C8B-B14F-4D97-AF65-F5344CB8AC3E}">
        <p14:creationId xmlns:p14="http://schemas.microsoft.com/office/powerpoint/2010/main" val="32389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2BAD19-4A29-4D90-9FF0-018B037144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CC74A27-6D4E-450A-9067-7A11BC78D1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9EAE4C-937D-48A0-9BE5-FB1646E90B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86365-E9D4-4FD5-B799-0C6AD12724A1}" type="datetimeFigureOut">
              <a:rPr lang="en-GB" smtClean="0"/>
              <a:t>20/03/2024</a:t>
            </a:fld>
            <a:endParaRPr lang="en-GB" dirty="0"/>
          </a:p>
        </p:txBody>
      </p:sp>
      <p:sp>
        <p:nvSpPr>
          <p:cNvPr id="5" name="Footer Placeholder 4">
            <a:extLst>
              <a:ext uri="{FF2B5EF4-FFF2-40B4-BE49-F238E27FC236}">
                <a16:creationId xmlns:a16="http://schemas.microsoft.com/office/drawing/2014/main" id="{C44187A8-641B-4788-AD59-39D4B25CD3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0E02592-88FF-443A-A5FA-A54CD7DE2F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9B2EA2-38DA-470B-A130-A174D4806A14}" type="slidenum">
              <a:rPr lang="en-GB" smtClean="0"/>
              <a:t>‹#›</a:t>
            </a:fld>
            <a:endParaRPr lang="en-GB" dirty="0"/>
          </a:p>
        </p:txBody>
      </p:sp>
    </p:spTree>
    <p:extLst>
      <p:ext uri="{BB962C8B-B14F-4D97-AF65-F5344CB8AC3E}">
        <p14:creationId xmlns:p14="http://schemas.microsoft.com/office/powerpoint/2010/main" val="2030864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hyperlink" Target="https://www.sserenewables.com/news-and-views/2023/02/sse-hydro-and-pumped-storage-units-win-in-t-4-capacity-auctio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assets.publishing.service.gov.uk/media/65ef6694133c220011cd37cd/review-electricity-market-arrangements-second-consultation-document.pdf"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gov.uk/government/publications/review-of-electricity-market-arrangements-rema-technical-research-supporting-consultation" TargetMode="External"/><Relationship Id="rId4" Type="http://schemas.openxmlformats.org/officeDocument/2006/relationships/hyperlink" Target="https://assets.publishing.service.gov.uk/media/65eb48f362ff48ff7487b30a/rema-options-assessment.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C7DBC7-4DA4-DC0F-AF87-1A18C561A5BA}"/>
              </a:ext>
            </a:extLst>
          </p:cNvPr>
          <p:cNvPicPr>
            <a:picLocks noChangeAspect="1"/>
          </p:cNvPicPr>
          <p:nvPr/>
        </p:nvPicPr>
        <p:blipFill rotWithShape="1">
          <a:blip r:embed="rId2"/>
          <a:srcRect t="190" r="7660" b="29004"/>
          <a:stretch/>
        </p:blipFill>
        <p:spPr>
          <a:xfrm>
            <a:off x="-70022" y="-247127"/>
            <a:ext cx="12262021" cy="8694420"/>
          </a:xfrm>
          <a:prstGeom prst="rect">
            <a:avLst/>
          </a:prstGeom>
        </p:spPr>
      </p:pic>
      <p:sp>
        <p:nvSpPr>
          <p:cNvPr id="2" name="Title 1">
            <a:extLst>
              <a:ext uri="{FF2B5EF4-FFF2-40B4-BE49-F238E27FC236}">
                <a16:creationId xmlns:a16="http://schemas.microsoft.com/office/drawing/2014/main" id="{4BB1EFEC-C30A-4A1A-8A8C-497AB9ED45B2}"/>
              </a:ext>
            </a:extLst>
          </p:cNvPr>
          <p:cNvSpPr>
            <a:spLocks noGrp="1"/>
          </p:cNvSpPr>
          <p:nvPr>
            <p:ph type="ctrTitle"/>
          </p:nvPr>
        </p:nvSpPr>
        <p:spPr>
          <a:xfrm>
            <a:off x="-70021" y="5528555"/>
            <a:ext cx="8976048" cy="1731965"/>
          </a:xfrm>
        </p:spPr>
        <p:txBody>
          <a:bodyPr vert="horz" lIns="91440" tIns="45720" rIns="91440" bIns="45720" rtlCol="0" anchor="b">
            <a:normAutofit fontScale="90000"/>
          </a:bodyPr>
          <a:lstStyle/>
          <a:p>
            <a:pPr algn="l"/>
            <a:b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t>Kate Gilmartin</a:t>
            </a:r>
            <a:b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t>CEO British Hydropower Association</a:t>
            </a:r>
            <a:b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sz="3400" kern="1200" dirty="0">
              <a:solidFill>
                <a:schemeClr val="bg1"/>
              </a:solidFill>
            </a:endParaRPr>
          </a:p>
        </p:txBody>
      </p:sp>
      <p:sp>
        <p:nvSpPr>
          <p:cNvPr id="4" name="Title 1">
            <a:extLst>
              <a:ext uri="{FF2B5EF4-FFF2-40B4-BE49-F238E27FC236}">
                <a16:creationId xmlns:a16="http://schemas.microsoft.com/office/drawing/2014/main" id="{D13A46AD-DD5E-1641-DE6A-7576ACAE9AD6}"/>
              </a:ext>
            </a:extLst>
          </p:cNvPr>
          <p:cNvSpPr txBox="1">
            <a:spLocks/>
          </p:cNvSpPr>
          <p:nvPr/>
        </p:nvSpPr>
        <p:spPr>
          <a:xfrm>
            <a:off x="0" y="-340417"/>
            <a:ext cx="11438749" cy="10265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dirty="0">
                <a:solidFill>
                  <a:schemeClr val="bg1"/>
                </a:solidFill>
                <a:latin typeface="Tahoma" panose="020B0604030504040204" pitchFamily="34" charset="0"/>
                <a:ea typeface="Tahoma" panose="020B0604030504040204" pitchFamily="34" charset="0"/>
                <a:cs typeface="Tahoma" panose="020B0604030504040204" pitchFamily="34" charset="0"/>
              </a:rPr>
              <a:t>REMA: Second round consultation </a:t>
            </a:r>
            <a:endParaRPr lang="en-US" sz="3400" dirty="0">
              <a:solidFill>
                <a:schemeClr val="bg1"/>
              </a:solidFill>
            </a:endParaRPr>
          </a:p>
        </p:txBody>
      </p:sp>
      <p:pic>
        <p:nvPicPr>
          <p:cNvPr id="5" name="Picture 4" descr="A black and white logo&#10;&#10;Description automatically generated">
            <a:extLst>
              <a:ext uri="{FF2B5EF4-FFF2-40B4-BE49-F238E27FC236}">
                <a16:creationId xmlns:a16="http://schemas.microsoft.com/office/drawing/2014/main" id="{5EFF2419-5964-6FFE-1E6E-B019D1E1B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251" y="592836"/>
            <a:ext cx="10452618" cy="5378701"/>
          </a:xfrm>
          <a:prstGeom prst="rect">
            <a:avLst/>
          </a:prstGeom>
        </p:spPr>
      </p:pic>
    </p:spTree>
    <p:extLst>
      <p:ext uri="{BB962C8B-B14F-4D97-AF65-F5344CB8AC3E}">
        <p14:creationId xmlns:p14="http://schemas.microsoft.com/office/powerpoint/2010/main" val="257345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 presetClass="entr" presetSubtype="0" fill="hold" nodeType="withEffect">
                                  <p:stCondLst>
                                    <p:cond delay="1000"/>
                                  </p:stCondLst>
                                  <p:childTnLst>
                                    <p:set>
                                      <p:cBhvr>
                                        <p:cTn id="9" dur="1" fill="hold">
                                          <p:stCondLst>
                                            <p:cond delay="0"/>
                                          </p:stCondLst>
                                        </p:cTn>
                                        <p:tgtEl>
                                          <p:spTgt spid="4">
                                            <p:txEl>
                                              <p:pRg st="0" end="0"/>
                                            </p:txEl>
                                          </p:spTgt>
                                        </p:tgtEl>
                                        <p:attrNameLst>
                                          <p:attrName>style.visibility</p:attrName>
                                        </p:attrNameLst>
                                      </p:cBhvr>
                                      <p:to>
                                        <p:strVal val="visible"/>
                                      </p:to>
                                    </p:set>
                                  </p:childTnLst>
                                </p:cTn>
                              </p:par>
                              <p:par>
                                <p:cTn id="10" presetID="10" presetClass="entr" presetSubtype="0" fill="hold" grpId="0" nodeType="withEffect">
                                  <p:stCondLst>
                                    <p:cond delay="1000"/>
                                  </p:stCondLst>
                                  <p:iterate>
                                    <p:tmPct val="10000"/>
                                  </p:iterate>
                                  <p:childTnLst>
                                    <p:set>
                                      <p:cBhvr>
                                        <p:cTn id="11" dur="1" fill="hold">
                                          <p:stCondLst>
                                            <p:cond delay="0"/>
                                          </p:stCondLst>
                                        </p:cTn>
                                        <p:tgtEl>
                                          <p:spTgt spid="4"/>
                                        </p:tgtEl>
                                        <p:attrNameLst>
                                          <p:attrName>style.visibility</p:attrName>
                                        </p:attrNameLst>
                                      </p:cBhvr>
                                      <p:to>
                                        <p:strVal val="visible"/>
                                      </p:to>
                                    </p:set>
                                    <p:animEffect transition="in" filter="fade">
                                      <p:cBhvr>
                                        <p:cTn id="12"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45863" y="803214"/>
            <a:ext cx="12022644" cy="4612667"/>
          </a:xfrm>
        </p:spPr>
        <p:txBody>
          <a:bodyPr anchor="t">
            <a:normAutofit/>
          </a:bodyPr>
          <a:lstStyle/>
          <a:p>
            <a:pPr marL="0" indent="0">
              <a:lnSpc>
                <a:spcPct val="115000"/>
              </a:lnSpc>
              <a:buNone/>
            </a:pPr>
            <a:r>
              <a:rPr lang="en-GB" sz="1800" b="1" kern="100" dirty="0">
                <a:effectLst/>
                <a:latin typeface="Calibri "/>
                <a:ea typeface="Aptos" panose="020B0004020202020204" pitchFamily="34" charset="0"/>
                <a:cs typeface="Times New Roman" panose="02020603050405020304" pitchFamily="18" charset="0"/>
              </a:rPr>
              <a:t>The role of marginal pricing in sending market signals: </a:t>
            </a:r>
            <a:r>
              <a:rPr lang="en-GB" sz="1800" kern="100" dirty="0">
                <a:effectLst/>
                <a:latin typeface="Calibri "/>
                <a:ea typeface="Aptos" panose="020B0004020202020204" pitchFamily="34" charset="0"/>
                <a:cs typeface="Times New Roman" panose="02020603050405020304" pitchFamily="18" charset="0"/>
              </a:rPr>
              <a:t>How to squeeze out gas..</a:t>
            </a:r>
            <a:endParaRPr lang="en-GB" sz="14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a:lnSpc>
                <a:spcPct val="115000"/>
              </a:lnSpc>
            </a:pPr>
            <a:endParaRPr lang="en-GB" sz="1800" b="1" kern="100" dirty="0">
              <a:highlight>
                <a:srgbClr val="FFFF00"/>
              </a:highlight>
              <a:latin typeface="Calibri "/>
              <a:cs typeface="Times New Roman" panose="02020603050405020304" pitchFamily="18" charset="0"/>
            </a:endParaRPr>
          </a:p>
          <a:p>
            <a:pPr>
              <a:lnSpc>
                <a:spcPct val="115000"/>
              </a:lnSpc>
            </a:pPr>
            <a:endParaRPr lang="en-GB" sz="1400" kern="100" dirty="0">
              <a:latin typeface="Aptos" panose="020B0004020202020204" pitchFamily="34" charset="0"/>
              <a:cs typeface="Times New Roman" panose="02020603050405020304" pitchFamily="18" charset="0"/>
            </a:endParaRPr>
          </a:p>
          <a:p>
            <a:pPr lvl="1">
              <a:lnSpc>
                <a:spcPct val="115000"/>
              </a:lnSpc>
              <a:spcAft>
                <a:spcPts val="800"/>
              </a:spcAft>
            </a:pPr>
            <a:endParaRPr lang="en-GB" sz="1000" dirty="0">
              <a:latin typeface="Tahoma" panose="020B0604030504040204" pitchFamily="34" charset="0"/>
              <a:cs typeface="Times New Roman" panose="02020603050405020304" pitchFamily="18" charset="0"/>
            </a:endParaRPr>
          </a:p>
          <a:p>
            <a:pPr lvl="1"/>
            <a:endParaRPr lang="en-GB" sz="1800" dirty="0">
              <a:latin typeface="Tahoma" panose="020B0604030504040204" pitchFamily="34" charset="0"/>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90806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477E0A47-1013-1785-9E23-BAA2C832C141}"/>
              </a:ext>
            </a:extLst>
          </p:cNvPr>
          <p:cNvSpPr txBox="1">
            <a:spLocks/>
          </p:cNvSpPr>
          <p:nvPr/>
        </p:nvSpPr>
        <p:spPr>
          <a:xfrm>
            <a:off x="0" y="0"/>
            <a:ext cx="9357238" cy="49140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rPr>
              <a:t>Challenge 1:</a:t>
            </a:r>
          </a:p>
        </p:txBody>
      </p:sp>
      <p:pic>
        <p:nvPicPr>
          <p:cNvPr id="7" name="Picture 6">
            <a:extLst>
              <a:ext uri="{FF2B5EF4-FFF2-40B4-BE49-F238E27FC236}">
                <a16:creationId xmlns:a16="http://schemas.microsoft.com/office/drawing/2014/main" id="{5B4BED29-251B-028D-775C-A63D34DF5339}"/>
              </a:ext>
            </a:extLst>
          </p:cNvPr>
          <p:cNvPicPr>
            <a:picLocks noChangeAspect="1"/>
          </p:cNvPicPr>
          <p:nvPr/>
        </p:nvPicPr>
        <p:blipFill>
          <a:blip r:embed="rId5"/>
          <a:stretch>
            <a:fillRect/>
          </a:stretch>
        </p:blipFill>
        <p:spPr>
          <a:xfrm>
            <a:off x="84677" y="1335024"/>
            <a:ext cx="5121084" cy="2926334"/>
          </a:xfrm>
          <a:prstGeom prst="rect">
            <a:avLst/>
          </a:prstGeom>
        </p:spPr>
      </p:pic>
      <p:sp>
        <p:nvSpPr>
          <p:cNvPr id="9" name="TextBox 8">
            <a:extLst>
              <a:ext uri="{FF2B5EF4-FFF2-40B4-BE49-F238E27FC236}">
                <a16:creationId xmlns:a16="http://schemas.microsoft.com/office/drawing/2014/main" id="{D854527D-DCBD-0627-F611-8524BDB1D70D}"/>
              </a:ext>
            </a:extLst>
          </p:cNvPr>
          <p:cNvSpPr txBox="1"/>
          <p:nvPr/>
        </p:nvSpPr>
        <p:spPr>
          <a:xfrm>
            <a:off x="5147537" y="1383654"/>
            <a:ext cx="6940376" cy="2031325"/>
          </a:xfrm>
          <a:prstGeom prst="rect">
            <a:avLst/>
          </a:prstGeom>
          <a:noFill/>
        </p:spPr>
        <p:txBody>
          <a:bodyPr wrap="square" rtlCol="0">
            <a:spAutoFit/>
          </a:bodyPr>
          <a:lstStyle/>
          <a:p>
            <a:r>
              <a:rPr lang="en-GB" dirty="0"/>
              <a:t>Wholesale markets operate on short-run marginal cost (SRMC) – the cost of producing the next additional unit of electricity. For gas-fired = fuel costs; for renewables such as wind and solar = low as costs are mostly long-run marginal cost (LRMC) – the total cost of producing a unit of electricity, including capital costs associated with construction. </a:t>
            </a:r>
          </a:p>
          <a:p>
            <a:endParaRPr lang="en-GB" dirty="0"/>
          </a:p>
          <a:p>
            <a:r>
              <a:rPr lang="en-GB" dirty="0"/>
              <a:t>The difference is called Inframarginal rent</a:t>
            </a:r>
          </a:p>
        </p:txBody>
      </p:sp>
      <p:pic>
        <p:nvPicPr>
          <p:cNvPr id="12" name="Picture 11">
            <a:extLst>
              <a:ext uri="{FF2B5EF4-FFF2-40B4-BE49-F238E27FC236}">
                <a16:creationId xmlns:a16="http://schemas.microsoft.com/office/drawing/2014/main" id="{1AE39E26-C835-5403-E00E-BD2EA014DFE8}"/>
              </a:ext>
            </a:extLst>
          </p:cNvPr>
          <p:cNvPicPr>
            <a:picLocks noChangeAspect="1"/>
          </p:cNvPicPr>
          <p:nvPr/>
        </p:nvPicPr>
        <p:blipFill>
          <a:blip r:embed="rId6"/>
          <a:stretch>
            <a:fillRect/>
          </a:stretch>
        </p:blipFill>
        <p:spPr>
          <a:xfrm>
            <a:off x="6674765" y="3511156"/>
            <a:ext cx="5364945" cy="3048264"/>
          </a:xfrm>
          <a:prstGeom prst="rect">
            <a:avLst/>
          </a:prstGeom>
        </p:spPr>
      </p:pic>
      <p:sp>
        <p:nvSpPr>
          <p:cNvPr id="13" name="TextBox 12">
            <a:extLst>
              <a:ext uri="{FF2B5EF4-FFF2-40B4-BE49-F238E27FC236}">
                <a16:creationId xmlns:a16="http://schemas.microsoft.com/office/drawing/2014/main" id="{74EC4A26-D7F6-3AE3-262B-1070D3B7542D}"/>
              </a:ext>
            </a:extLst>
          </p:cNvPr>
          <p:cNvSpPr txBox="1"/>
          <p:nvPr/>
        </p:nvSpPr>
        <p:spPr>
          <a:xfrm>
            <a:off x="20861" y="4138395"/>
            <a:ext cx="6940376" cy="2308324"/>
          </a:xfrm>
          <a:prstGeom prst="rect">
            <a:avLst/>
          </a:prstGeom>
          <a:noFill/>
        </p:spPr>
        <p:txBody>
          <a:bodyPr wrap="square" rtlCol="0">
            <a:spAutoFit/>
          </a:bodyPr>
          <a:lstStyle/>
          <a:p>
            <a:r>
              <a:rPr lang="en-GB" dirty="0"/>
              <a:t>Proportion of hours in the year where unabated gas is the marginal plant.</a:t>
            </a:r>
          </a:p>
          <a:p>
            <a:endParaRPr lang="en-GB" dirty="0"/>
          </a:p>
          <a:p>
            <a:r>
              <a:rPr lang="en-GB" dirty="0"/>
              <a:t>The low SRMC of renewables =  periods of low wholesale market when renewables are setting the marginal price. </a:t>
            </a:r>
          </a:p>
          <a:p>
            <a:endParaRPr lang="en-GB" dirty="0"/>
          </a:p>
          <a:p>
            <a:r>
              <a:rPr lang="en-GB" dirty="0" err="1"/>
              <a:t>CfD</a:t>
            </a:r>
            <a:r>
              <a:rPr lang="en-GB" dirty="0"/>
              <a:t> can protect consumers during periods of high wholesale prices, as they provide a limitation on inframarginal rent. </a:t>
            </a:r>
          </a:p>
        </p:txBody>
      </p:sp>
    </p:spTree>
    <p:extLst>
      <p:ext uri="{BB962C8B-B14F-4D97-AF65-F5344CB8AC3E}">
        <p14:creationId xmlns:p14="http://schemas.microsoft.com/office/powerpoint/2010/main" val="2058765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45863" y="893553"/>
            <a:ext cx="12022644" cy="5920738"/>
          </a:xfrm>
        </p:spPr>
        <p:txBody>
          <a:bodyPr anchor="t">
            <a:normAutofit fontScale="92500" lnSpcReduction="20000"/>
          </a:bodyPr>
          <a:lstStyle/>
          <a:p>
            <a:pPr>
              <a:lnSpc>
                <a:spcPct val="115000"/>
              </a:lnSpc>
            </a:pPr>
            <a:r>
              <a:rPr lang="en-GB" sz="1700" b="1" kern="100" dirty="0">
                <a:effectLst/>
                <a:latin typeface="Calibri "/>
                <a:ea typeface="Aptos" panose="020B0004020202020204" pitchFamily="34" charset="0"/>
                <a:cs typeface="Times New Roman" panose="02020603050405020304" pitchFamily="18" charset="0"/>
              </a:rPr>
              <a:t>Corporate PPAs: </a:t>
            </a:r>
            <a:r>
              <a:rPr lang="en-GB" sz="1700" dirty="0">
                <a:effectLst/>
                <a:latin typeface="Calibri "/>
                <a:ea typeface="Aptos" panose="020B0004020202020204" pitchFamily="34" charset="0"/>
                <a:cs typeface="Times New Roman" panose="02020603050405020304" pitchFamily="18" charset="0"/>
              </a:rPr>
              <a:t>long-term agreements for the purchase of electricity at an agreed price between a developer and corporate counterparty, including businesses and public sector organisations. Currently only 3.5GW subscribed to CPPA</a:t>
            </a:r>
          </a:p>
          <a:p>
            <a:pPr lvl="1">
              <a:lnSpc>
                <a:spcPct val="115000"/>
              </a:lnSpc>
            </a:pPr>
            <a:r>
              <a:rPr lang="en-GB" sz="1700" dirty="0">
                <a:latin typeface="Calibri "/>
              </a:rPr>
              <a:t>High counterparty risk: the risk of the organisation buying or selling the electricity defaulting on its payments. </a:t>
            </a:r>
          </a:p>
          <a:p>
            <a:pPr lvl="1">
              <a:lnSpc>
                <a:spcPct val="115000"/>
              </a:lnSpc>
            </a:pPr>
            <a:r>
              <a:rPr lang="en-GB" sz="1700" dirty="0">
                <a:latin typeface="Calibri "/>
              </a:rPr>
              <a:t>High transaction costs: CPPA deals are often complex and require a high level of commercial and legal expertise, </a:t>
            </a:r>
          </a:p>
          <a:p>
            <a:pPr lvl="1">
              <a:lnSpc>
                <a:spcPct val="115000"/>
              </a:lnSpc>
            </a:pPr>
            <a:r>
              <a:rPr lang="en-GB" sz="1700" dirty="0">
                <a:latin typeface="Calibri "/>
              </a:rPr>
              <a:t>Contract length Developers may require long contract lengths to secure investment whereas organisations may not be able to commit to buying power far in advance</a:t>
            </a:r>
          </a:p>
          <a:p>
            <a:pPr lvl="1">
              <a:lnSpc>
                <a:spcPct val="115000"/>
              </a:lnSpc>
            </a:pPr>
            <a:r>
              <a:rPr lang="en-GB" sz="1700" dirty="0">
                <a:latin typeface="Calibri "/>
              </a:rPr>
              <a:t>Demand mismatches: supply exceeds the corporate’s needs, leaving the generator with a potentially significant time period without a guaranteed buyer. </a:t>
            </a:r>
            <a:endParaRPr lang="en-GB" sz="1700" dirty="0">
              <a:effectLst/>
              <a:latin typeface="Calibri "/>
              <a:ea typeface="Aptos" panose="020B0004020202020204" pitchFamily="34" charset="0"/>
              <a:cs typeface="Times New Roman" panose="02020603050405020304" pitchFamily="18" charset="0"/>
            </a:endParaRPr>
          </a:p>
          <a:p>
            <a:pPr>
              <a:lnSpc>
                <a:spcPct val="115000"/>
              </a:lnSpc>
            </a:pPr>
            <a:r>
              <a:rPr lang="en-GB" sz="1700" b="1" kern="100" dirty="0">
                <a:latin typeface="Calibri "/>
                <a:cs typeface="Times New Roman" panose="02020603050405020304" pitchFamily="18" charset="0"/>
              </a:rPr>
              <a:t>Renewable Energy Guarantees of Origin (REGOs): </a:t>
            </a:r>
            <a:r>
              <a:rPr lang="en-GB" sz="1700" dirty="0">
                <a:effectLst/>
                <a:latin typeface="Calibri "/>
                <a:ea typeface="Aptos" panose="020B0004020202020204" pitchFamily="34" charset="0"/>
                <a:cs typeface="Times New Roman" panose="02020603050405020304" pitchFamily="18" charset="0"/>
              </a:rPr>
              <a:t>government is currently undertaking a review of the REGO scheme, how it can further benefit the production of renewable electricity? </a:t>
            </a:r>
            <a:r>
              <a:rPr lang="en-GB" sz="1700" dirty="0" err="1">
                <a:latin typeface="Calibri "/>
                <a:ea typeface="Aptos" panose="020B0004020202020204" pitchFamily="34" charset="0"/>
                <a:cs typeface="Times New Roman" panose="02020603050405020304" pitchFamily="18" charset="0"/>
              </a:rPr>
              <a:t>eg</a:t>
            </a:r>
            <a:r>
              <a:rPr lang="en-GB" sz="1700" dirty="0">
                <a:effectLst/>
                <a:latin typeface="Calibri "/>
                <a:ea typeface="Aptos" panose="020B0004020202020204" pitchFamily="34" charset="0"/>
                <a:cs typeface="Times New Roman" panose="02020603050405020304" pitchFamily="18" charset="0"/>
              </a:rPr>
              <a:t> ‘bundled’ as part of a CPPA so that organisations can evidence their low carbon power supply.</a:t>
            </a:r>
          </a:p>
          <a:p>
            <a:pPr>
              <a:lnSpc>
                <a:spcPct val="115000"/>
              </a:lnSpc>
            </a:pPr>
            <a:r>
              <a:rPr lang="en-GB" sz="1700" b="1" kern="100" dirty="0">
                <a:latin typeface="Calibri "/>
                <a:cs typeface="Times New Roman" panose="02020603050405020304" pitchFamily="18" charset="0"/>
              </a:rPr>
              <a:t>Demand Reduction: </a:t>
            </a:r>
            <a:r>
              <a:rPr lang="en-GB" sz="1700" dirty="0">
                <a:latin typeface="Calibri "/>
              </a:rPr>
              <a:t>Market-based models for demand reduction</a:t>
            </a:r>
            <a:endParaRPr lang="en-GB" sz="1700" b="1" kern="100" dirty="0">
              <a:highlight>
                <a:srgbClr val="FFFF00"/>
              </a:highlight>
              <a:latin typeface="Calibri "/>
              <a:cs typeface="Times New Roman" panose="02020603050405020304" pitchFamily="18" charset="0"/>
            </a:endParaRPr>
          </a:p>
          <a:p>
            <a:pPr>
              <a:lnSpc>
                <a:spcPct val="115000"/>
              </a:lnSpc>
            </a:pPr>
            <a:r>
              <a:rPr lang="en-GB" sz="1700" b="1" kern="100" dirty="0">
                <a:latin typeface="Calibri "/>
                <a:cs typeface="Times New Roman" panose="02020603050405020304" pitchFamily="18" charset="0"/>
              </a:rPr>
              <a:t>Conclusions and next steps Challenge 1 </a:t>
            </a:r>
          </a:p>
          <a:p>
            <a:pPr marL="800100" lvl="1" indent="-342900">
              <a:lnSpc>
                <a:spcPct val="115000"/>
              </a:lnSpc>
              <a:buFont typeface="+mj-lt"/>
              <a:buAutoNum type="arabicPeriod"/>
            </a:pPr>
            <a:r>
              <a:rPr lang="en-GB" sz="1700" kern="100" dirty="0">
                <a:effectLst/>
                <a:latin typeface="Calibri "/>
                <a:ea typeface="Aptos" panose="020B0004020202020204" pitchFamily="34" charset="0"/>
                <a:cs typeface="Times New Roman" panose="02020603050405020304" pitchFamily="18" charset="0"/>
              </a:rPr>
              <a:t>Proceeding with the rapid rollout of renewable generation via a </a:t>
            </a:r>
            <a:r>
              <a:rPr lang="en-GB" sz="1700" kern="100" dirty="0" err="1">
                <a:effectLst/>
                <a:latin typeface="Calibri "/>
                <a:ea typeface="Aptos" panose="020B0004020202020204" pitchFamily="34" charset="0"/>
                <a:cs typeface="Times New Roman" panose="02020603050405020304" pitchFamily="18" charset="0"/>
              </a:rPr>
              <a:t>CfD</a:t>
            </a:r>
            <a:r>
              <a:rPr lang="en-GB" sz="1700" kern="100" dirty="0">
                <a:effectLst/>
                <a:latin typeface="Calibri "/>
                <a:ea typeface="Aptos" panose="020B0004020202020204" pitchFamily="34" charset="0"/>
                <a:cs typeface="Times New Roman" panose="02020603050405020304" pitchFamily="18" charset="0"/>
              </a:rPr>
              <a:t>-type scheme (see Challenge 2), alongside maintaining a wholesale market based on short-run marginal pricing. </a:t>
            </a:r>
          </a:p>
          <a:p>
            <a:pPr marL="800100" lvl="1" indent="-342900">
              <a:lnSpc>
                <a:spcPct val="115000"/>
              </a:lnSpc>
              <a:buFont typeface="+mj-lt"/>
              <a:buAutoNum type="arabicPeriod"/>
            </a:pPr>
            <a:r>
              <a:rPr lang="en-GB" sz="1700" kern="100" dirty="0">
                <a:effectLst/>
                <a:latin typeface="Calibri "/>
                <a:ea typeface="Aptos" panose="020B0004020202020204" pitchFamily="34" charset="0"/>
                <a:cs typeface="Times New Roman" panose="02020603050405020304" pitchFamily="18" charset="0"/>
              </a:rPr>
              <a:t>Not continuing to consider transformational Split Market and GPP options. </a:t>
            </a:r>
          </a:p>
          <a:p>
            <a:pPr marL="800100" lvl="1" indent="-342900">
              <a:lnSpc>
                <a:spcPct val="115000"/>
              </a:lnSpc>
              <a:buFont typeface="+mj-lt"/>
              <a:buAutoNum type="arabicPeriod"/>
            </a:pPr>
            <a:r>
              <a:rPr lang="en-GB" sz="1700" kern="100" dirty="0">
                <a:effectLst/>
                <a:latin typeface="Calibri "/>
                <a:ea typeface="Aptos" panose="020B0004020202020204" pitchFamily="34" charset="0"/>
                <a:cs typeface="Times New Roman" panose="02020603050405020304" pitchFamily="18" charset="0"/>
              </a:rPr>
              <a:t>Considering the potential role of CPPAs and how they might grow and evolve in future to support further renewable and low carbon deployment. </a:t>
            </a:r>
          </a:p>
          <a:p>
            <a:pPr marL="800100" lvl="1" indent="-342900">
              <a:lnSpc>
                <a:spcPct val="115000"/>
              </a:lnSpc>
              <a:spcAft>
                <a:spcPts val="800"/>
              </a:spcAft>
              <a:buFont typeface="+mj-lt"/>
              <a:buAutoNum type="arabicPeriod"/>
            </a:pPr>
            <a:r>
              <a:rPr lang="en-GB" sz="1700" kern="100" dirty="0">
                <a:effectLst/>
                <a:latin typeface="Calibri "/>
                <a:ea typeface="Aptos" panose="020B0004020202020204" pitchFamily="34" charset="0"/>
                <a:cs typeface="Times New Roman" panose="02020603050405020304" pitchFamily="18" charset="0"/>
              </a:rPr>
              <a:t>Strengthening our cross-cutting approach to ensuring cost-effective levels of electricity demand reduction are delivered.</a:t>
            </a:r>
            <a:endParaRPr lang="en-GB" sz="1800" b="1" kern="100" dirty="0">
              <a:highlight>
                <a:srgbClr val="FFFF00"/>
              </a:highlight>
              <a:latin typeface="Calibri "/>
              <a:cs typeface="Times New Roman" panose="02020603050405020304" pitchFamily="18" charset="0"/>
            </a:endParaRPr>
          </a:p>
          <a:p>
            <a:pPr>
              <a:lnSpc>
                <a:spcPct val="115000"/>
              </a:lnSpc>
            </a:pPr>
            <a:endParaRPr lang="en-GB" sz="1400" kern="100" dirty="0">
              <a:latin typeface="Aptos" panose="020B0004020202020204" pitchFamily="34" charset="0"/>
              <a:cs typeface="Times New Roman" panose="02020603050405020304" pitchFamily="18" charset="0"/>
            </a:endParaRPr>
          </a:p>
          <a:p>
            <a:pPr lvl="1">
              <a:lnSpc>
                <a:spcPct val="115000"/>
              </a:lnSpc>
              <a:spcAft>
                <a:spcPts val="800"/>
              </a:spcAft>
            </a:pPr>
            <a:endParaRPr lang="en-GB" sz="1000" dirty="0">
              <a:latin typeface="Tahoma" panose="020B0604030504040204" pitchFamily="34" charset="0"/>
              <a:cs typeface="Times New Roman" panose="02020603050405020304" pitchFamily="18" charset="0"/>
            </a:endParaRPr>
          </a:p>
          <a:p>
            <a:pPr lvl="1"/>
            <a:endParaRPr lang="en-GB" sz="1800" dirty="0">
              <a:latin typeface="Tahoma" panose="020B0604030504040204" pitchFamily="34" charset="0"/>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90806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477E0A47-1013-1785-9E23-BAA2C832C141}"/>
              </a:ext>
            </a:extLst>
          </p:cNvPr>
          <p:cNvSpPr txBox="1">
            <a:spLocks/>
          </p:cNvSpPr>
          <p:nvPr/>
        </p:nvSpPr>
        <p:spPr>
          <a:xfrm>
            <a:off x="0" y="0"/>
            <a:ext cx="9357238" cy="49140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rPr>
              <a:t>Challenge 1:</a:t>
            </a:r>
          </a:p>
        </p:txBody>
      </p:sp>
    </p:spTree>
    <p:extLst>
      <p:ext uri="{BB962C8B-B14F-4D97-AF65-F5344CB8AC3E}">
        <p14:creationId xmlns:p14="http://schemas.microsoft.com/office/powerpoint/2010/main" val="727254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242509" y="1271016"/>
            <a:ext cx="11903628" cy="5288404"/>
          </a:xfrm>
        </p:spPr>
        <p:txBody>
          <a:bodyPr anchor="t">
            <a:normAutofit/>
          </a:bodyPr>
          <a:lstStyle/>
          <a:p>
            <a:pPr lvl="0">
              <a:lnSpc>
                <a:spcPct val="115000"/>
              </a:lnSpc>
              <a:spcBef>
                <a:spcPts val="0"/>
              </a:spcBef>
              <a:buAutoNum type="arabicParenR"/>
            </a:pPr>
            <a:r>
              <a:rPr lang="en-GB" sz="1600" dirty="0">
                <a:latin typeface="Calibri "/>
              </a:rPr>
              <a:t>How do we significantly scale up renewables investment? </a:t>
            </a:r>
          </a:p>
          <a:p>
            <a:pPr lvl="0">
              <a:lnSpc>
                <a:spcPct val="115000"/>
              </a:lnSpc>
              <a:spcBef>
                <a:spcPts val="0"/>
              </a:spcBef>
              <a:buAutoNum type="arabicParenR"/>
            </a:pPr>
            <a:r>
              <a:rPr lang="en-GB" sz="1600" dirty="0">
                <a:latin typeface="Calibri "/>
              </a:rPr>
              <a:t>How do we maximise </a:t>
            </a:r>
            <a:r>
              <a:rPr lang="en-GB" sz="1600" dirty="0" err="1">
                <a:latin typeface="Calibri "/>
              </a:rPr>
              <a:t>CfD</a:t>
            </a:r>
            <a:r>
              <a:rPr lang="en-GB" sz="1600" dirty="0">
                <a:latin typeface="Calibri "/>
              </a:rPr>
              <a:t> assets’ responsiveness to system needs? </a:t>
            </a:r>
          </a:p>
          <a:p>
            <a:pPr lvl="0">
              <a:lnSpc>
                <a:spcPct val="115000"/>
              </a:lnSpc>
              <a:spcBef>
                <a:spcPts val="0"/>
              </a:spcBef>
              <a:buAutoNum type="arabicParenR"/>
            </a:pPr>
            <a:r>
              <a:rPr lang="en-GB" sz="1600" dirty="0">
                <a:latin typeface="Calibri "/>
              </a:rPr>
              <a:t>What is the best way for the </a:t>
            </a:r>
            <a:r>
              <a:rPr lang="en-GB" sz="1600" dirty="0" err="1">
                <a:latin typeface="Calibri "/>
              </a:rPr>
              <a:t>CfD</a:t>
            </a:r>
            <a:r>
              <a:rPr lang="en-GB" sz="1600" dirty="0">
                <a:latin typeface="Calibri "/>
              </a:rPr>
              <a:t> to distribute risk across electricity market participants</a:t>
            </a:r>
            <a:endParaRPr lang="en-GB" sz="1600" kern="100" dirty="0">
              <a:latin typeface="Calibri "/>
              <a:ea typeface="Aptos" panose="020B0004020202020204" pitchFamily="34" charset="0"/>
              <a:cs typeface="Times New Roman" panose="02020603050405020304" pitchFamily="18" charset="0"/>
            </a:endParaRPr>
          </a:p>
          <a:p>
            <a:pPr marL="0" lvl="0" indent="0">
              <a:lnSpc>
                <a:spcPct val="115000"/>
              </a:lnSpc>
              <a:buNone/>
            </a:pPr>
            <a:r>
              <a:rPr lang="en-GB" sz="1600" kern="100" dirty="0">
                <a:effectLst/>
                <a:latin typeface="Calibri "/>
                <a:ea typeface="Aptos" panose="020B0004020202020204" pitchFamily="34" charset="0"/>
                <a:cs typeface="Times New Roman" panose="02020603050405020304" pitchFamily="18" charset="0"/>
              </a:rPr>
              <a:t>Ensuring the </a:t>
            </a:r>
            <a:r>
              <a:rPr lang="en-GB" sz="1600" kern="100" dirty="0" err="1">
                <a:effectLst/>
                <a:latin typeface="Calibri "/>
                <a:ea typeface="Aptos" panose="020B0004020202020204" pitchFamily="34" charset="0"/>
                <a:cs typeface="Times New Roman" panose="02020603050405020304" pitchFamily="18" charset="0"/>
              </a:rPr>
              <a:t>CfD</a:t>
            </a:r>
            <a:r>
              <a:rPr lang="en-GB" sz="1600" kern="100" dirty="0">
                <a:effectLst/>
                <a:latin typeface="Calibri "/>
                <a:ea typeface="Aptos" panose="020B0004020202020204" pitchFamily="34" charset="0"/>
                <a:cs typeface="Times New Roman" panose="02020603050405020304" pitchFamily="18" charset="0"/>
              </a:rPr>
              <a:t> is fit for the future (Q 4&amp;5) </a:t>
            </a:r>
          </a:p>
          <a:p>
            <a:pPr marL="800100" lvl="1" indent="-342900">
              <a:lnSpc>
                <a:spcPct val="115000"/>
              </a:lnSpc>
              <a:spcBef>
                <a:spcPts val="0"/>
              </a:spcBef>
              <a:buFont typeface="Symbol" panose="05050102010706020507" pitchFamily="18" charset="2"/>
              <a:buChar char=""/>
            </a:pPr>
            <a:r>
              <a:rPr lang="en-GB" sz="1600" dirty="0">
                <a:latin typeface="Calibri "/>
              </a:rPr>
              <a:t>How the </a:t>
            </a:r>
            <a:r>
              <a:rPr lang="en-GB" sz="1600" dirty="0" err="1">
                <a:latin typeface="Calibri "/>
              </a:rPr>
              <a:t>CfD</a:t>
            </a:r>
            <a:r>
              <a:rPr lang="en-GB" sz="1600" dirty="0">
                <a:latin typeface="Calibri "/>
              </a:rPr>
              <a:t> will need to adapt to meet the changing needs of our decarbonising system</a:t>
            </a:r>
            <a:endParaRPr lang="en-GB" sz="1600" kern="100" dirty="0">
              <a:latin typeface="Calibri "/>
              <a:cs typeface="Times New Roman" panose="02020603050405020304" pitchFamily="18" charset="0"/>
            </a:endParaRPr>
          </a:p>
          <a:p>
            <a:pPr marL="800100" lvl="1" indent="-342900">
              <a:lnSpc>
                <a:spcPct val="115000"/>
              </a:lnSpc>
              <a:spcBef>
                <a:spcPts val="0"/>
              </a:spcBef>
              <a:buFont typeface="Symbol" panose="05050102010706020507" pitchFamily="18" charset="2"/>
              <a:buChar char=""/>
            </a:pPr>
            <a:r>
              <a:rPr lang="en-GB" sz="1600" kern="100" dirty="0">
                <a:effectLst/>
                <a:latin typeface="Calibri "/>
                <a:ea typeface="Aptos" panose="020B0004020202020204" pitchFamily="34" charset="0"/>
                <a:cs typeface="Times New Roman" panose="02020603050405020304" pitchFamily="18" charset="0"/>
              </a:rPr>
              <a:t>Scale up</a:t>
            </a:r>
          </a:p>
          <a:p>
            <a:pPr marL="800100" lvl="1" indent="-342900">
              <a:lnSpc>
                <a:spcPct val="115000"/>
              </a:lnSpc>
              <a:spcBef>
                <a:spcPts val="0"/>
              </a:spcBef>
              <a:buFont typeface="Symbol" panose="05050102010706020507" pitchFamily="18" charset="2"/>
              <a:buChar char=""/>
            </a:pPr>
            <a:r>
              <a:rPr lang="en-GB" sz="1600" kern="100" dirty="0">
                <a:latin typeface="Calibri "/>
                <a:ea typeface="Aptos" panose="020B0004020202020204" pitchFamily="34" charset="0"/>
                <a:cs typeface="Times New Roman" panose="02020603050405020304" pitchFamily="18" charset="0"/>
              </a:rPr>
              <a:t>Maximise responsiveness to system needs</a:t>
            </a:r>
          </a:p>
          <a:p>
            <a:pPr marL="800100" lvl="1" indent="-342900">
              <a:lnSpc>
                <a:spcPct val="115000"/>
              </a:lnSpc>
              <a:spcBef>
                <a:spcPts val="0"/>
              </a:spcBef>
              <a:buFont typeface="Symbol" panose="05050102010706020507" pitchFamily="18" charset="2"/>
              <a:buChar char=""/>
            </a:pPr>
            <a:r>
              <a:rPr lang="en-GB" sz="1600" dirty="0">
                <a:latin typeface="Calibri "/>
              </a:rPr>
              <a:t>Operational signals: the current </a:t>
            </a:r>
            <a:r>
              <a:rPr lang="en-GB" sz="1600" dirty="0" err="1">
                <a:latin typeface="Calibri "/>
              </a:rPr>
              <a:t>CfD</a:t>
            </a:r>
            <a:r>
              <a:rPr lang="en-GB" sz="1600" dirty="0">
                <a:latin typeface="Calibri "/>
              </a:rPr>
              <a:t> design incentivises maximum generation output </a:t>
            </a:r>
            <a:endParaRPr lang="en-GB" sz="1600" kern="100" dirty="0">
              <a:latin typeface="Calibri "/>
              <a:cs typeface="Times New Roman" panose="02020603050405020304" pitchFamily="18" charset="0"/>
            </a:endParaRPr>
          </a:p>
          <a:p>
            <a:pPr marL="800100" lvl="1" indent="-342900">
              <a:lnSpc>
                <a:spcPct val="115000"/>
              </a:lnSpc>
              <a:spcBef>
                <a:spcPts val="0"/>
              </a:spcBef>
              <a:buFont typeface="Symbol" panose="05050102010706020507" pitchFamily="18" charset="2"/>
              <a:buChar char=""/>
            </a:pPr>
            <a:r>
              <a:rPr lang="en-GB" sz="1600" dirty="0">
                <a:latin typeface="Calibri "/>
              </a:rPr>
              <a:t>Investment signals: the </a:t>
            </a:r>
            <a:r>
              <a:rPr lang="en-GB" sz="1600" dirty="0" err="1">
                <a:latin typeface="Calibri "/>
              </a:rPr>
              <a:t>CfD</a:t>
            </a:r>
            <a:r>
              <a:rPr lang="en-GB" sz="1600" dirty="0">
                <a:latin typeface="Calibri "/>
              </a:rPr>
              <a:t> auction awards contracts based on a ‘strike price’ which impacts project characteristic signals, </a:t>
            </a:r>
            <a:r>
              <a:rPr lang="en-GB" sz="1600" dirty="0" err="1">
                <a:latin typeface="Calibri "/>
              </a:rPr>
              <a:t>ie</a:t>
            </a:r>
            <a:r>
              <a:rPr lang="en-GB" sz="1600" dirty="0">
                <a:latin typeface="Calibri "/>
              </a:rPr>
              <a:t>, maximise output, rather than maximise overall system benefit, </a:t>
            </a:r>
            <a:r>
              <a:rPr lang="en-GB" sz="1600" dirty="0" err="1">
                <a:latin typeface="Calibri "/>
              </a:rPr>
              <a:t>eg</a:t>
            </a:r>
            <a:r>
              <a:rPr lang="en-GB" sz="1600" dirty="0">
                <a:latin typeface="Calibri "/>
              </a:rPr>
              <a:t>  no investment in enabling  ancillary services.</a:t>
            </a:r>
          </a:p>
          <a:p>
            <a:pPr marL="800100" lvl="1" indent="-342900">
              <a:lnSpc>
                <a:spcPct val="115000"/>
              </a:lnSpc>
              <a:spcBef>
                <a:spcPts val="0"/>
              </a:spcBef>
              <a:buFont typeface="Symbol" panose="05050102010706020507" pitchFamily="18" charset="2"/>
              <a:buChar char=""/>
            </a:pPr>
            <a:r>
              <a:rPr lang="en-GB" sz="1600" dirty="0">
                <a:latin typeface="Calibri "/>
              </a:rPr>
              <a:t>Volume risk: This risk for generators is the uncertainty around how much electricity their asset will be able to sell. future electricity supply may exceed demand more often, leading to more frequent zero or negative pricing periods.  The </a:t>
            </a:r>
            <a:r>
              <a:rPr lang="en-GB" sz="1600" dirty="0" err="1">
                <a:latin typeface="Calibri "/>
              </a:rPr>
              <a:t>CfD</a:t>
            </a:r>
            <a:r>
              <a:rPr lang="en-GB" sz="1600" dirty="0">
                <a:latin typeface="Calibri "/>
              </a:rPr>
              <a:t> exaggerates this issue by incentivising renewables to generate even when they are not required to meet demand</a:t>
            </a:r>
          </a:p>
          <a:p>
            <a:pPr marL="342900" lvl="0" indent="-342900">
              <a:lnSpc>
                <a:spcPct val="115000"/>
              </a:lnSpc>
              <a:buFont typeface="Symbol" panose="05050102010706020507" pitchFamily="18" charset="2"/>
              <a:buChar char=""/>
            </a:pPr>
            <a:r>
              <a:rPr lang="en-GB" sz="1600" kern="100" dirty="0">
                <a:latin typeface="Calibri "/>
                <a:cs typeface="Times New Roman" panose="02020603050405020304" pitchFamily="18" charset="0"/>
              </a:rPr>
              <a:t>Scope of </a:t>
            </a:r>
            <a:r>
              <a:rPr lang="en-GB" sz="1600" kern="100" dirty="0" err="1">
                <a:latin typeface="Calibri "/>
                <a:cs typeface="Times New Roman" panose="02020603050405020304" pitchFamily="18" charset="0"/>
              </a:rPr>
              <a:t>CfD</a:t>
            </a:r>
            <a:r>
              <a:rPr lang="en-GB" sz="1600" kern="100" dirty="0">
                <a:latin typeface="Calibri "/>
                <a:cs typeface="Times New Roman" panose="02020603050405020304" pitchFamily="18" charset="0"/>
              </a:rPr>
              <a:t> reform (Q6-13) </a:t>
            </a:r>
          </a:p>
          <a:p>
            <a:pPr marL="342900" lvl="0" indent="-342900">
              <a:lnSpc>
                <a:spcPct val="115000"/>
              </a:lnSpc>
              <a:buFont typeface="Symbol" panose="05050102010706020507" pitchFamily="18" charset="2"/>
              <a:buChar char=""/>
            </a:pPr>
            <a:r>
              <a:rPr lang="en-GB" sz="1600" kern="100" dirty="0">
                <a:latin typeface="Calibri "/>
                <a:cs typeface="Times New Roman" panose="02020603050405020304" pitchFamily="18" charset="0"/>
              </a:rPr>
              <a:t>Conclusions and next steps </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757260"/>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2: </a:t>
            </a:r>
            <a:r>
              <a:rPr lang="en-GB" sz="1800" kern="100" dirty="0">
                <a:effectLst/>
                <a:latin typeface="Calibri "/>
                <a:ea typeface="Aptos" panose="020B0004020202020204" pitchFamily="34" charset="0"/>
                <a:cs typeface="Times New Roman" panose="02020603050405020304" pitchFamily="18" charset="0"/>
              </a:rPr>
              <a:t>Investing to create a renewables-based system at pace</a:t>
            </a:r>
          </a:p>
          <a:p>
            <a:r>
              <a:rPr lang="en-GB" sz="1800" b="1" dirty="0">
                <a:solidFill>
                  <a:srgbClr val="2AC4C4"/>
                </a:solidFill>
                <a:latin typeface="+mn-lt"/>
                <a:ea typeface="Calibri" panose="020F0502020204030204" pitchFamily="34" charset="0"/>
                <a:cs typeface="Times New Roman" panose="02020603050405020304" pitchFamily="18" charset="0"/>
              </a:rPr>
              <a:t>(Mass Low Carbon generation &amp; </a:t>
            </a:r>
            <a:r>
              <a:rPr lang="en-GB" sz="1800" b="1" dirty="0" err="1">
                <a:solidFill>
                  <a:srgbClr val="2AC4C4"/>
                </a:solidFill>
                <a:latin typeface="+mn-lt"/>
                <a:ea typeface="Calibri" panose="020F0502020204030204" pitchFamily="34" charset="0"/>
                <a:cs typeface="Times New Roman" panose="02020603050405020304" pitchFamily="18" charset="0"/>
              </a:rPr>
              <a:t>CfD</a:t>
            </a:r>
            <a:r>
              <a:rPr lang="en-GB" sz="1800" b="1" dirty="0">
                <a:solidFill>
                  <a:srgbClr val="2AC4C4"/>
                </a:solidFill>
                <a:latin typeface="+mn-lt"/>
                <a:ea typeface="Calibri" panose="020F0502020204030204" pitchFamily="34" charset="0"/>
                <a:cs typeface="Times New Roman" panose="02020603050405020304" pitchFamily="18" charset="0"/>
              </a:rPr>
              <a:t> mechanism)</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39137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1056381"/>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2:</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graphicFrame>
        <p:nvGraphicFramePr>
          <p:cNvPr id="2" name="Table 1">
            <a:extLst>
              <a:ext uri="{FF2B5EF4-FFF2-40B4-BE49-F238E27FC236}">
                <a16:creationId xmlns:a16="http://schemas.microsoft.com/office/drawing/2014/main" id="{B4564128-833B-1226-407F-19E888218B49}"/>
              </a:ext>
            </a:extLst>
          </p:cNvPr>
          <p:cNvGraphicFramePr>
            <a:graphicFrameLocks noGrp="1"/>
          </p:cNvGraphicFramePr>
          <p:nvPr>
            <p:extLst>
              <p:ext uri="{D42A27DB-BD31-4B8C-83A1-F6EECF244321}">
                <p14:modId xmlns:p14="http://schemas.microsoft.com/office/powerpoint/2010/main" val="2460588898"/>
              </p:ext>
            </p:extLst>
          </p:nvPr>
        </p:nvGraphicFramePr>
        <p:xfrm>
          <a:off x="290050" y="757003"/>
          <a:ext cx="11611897" cy="5656602"/>
        </p:xfrm>
        <a:graphic>
          <a:graphicData uri="http://schemas.openxmlformats.org/drawingml/2006/table">
            <a:tbl>
              <a:tblPr firstRow="1" firstCol="1" bandRow="1">
                <a:tableStyleId>{F5AB1C69-6EDB-4FF4-983F-18BD219EF322}</a:tableStyleId>
              </a:tblPr>
              <a:tblGrid>
                <a:gridCol w="806245">
                  <a:extLst>
                    <a:ext uri="{9D8B030D-6E8A-4147-A177-3AD203B41FA5}">
                      <a16:colId xmlns:a16="http://schemas.microsoft.com/office/drawing/2014/main" val="651475820"/>
                    </a:ext>
                  </a:extLst>
                </a:gridCol>
                <a:gridCol w="825909">
                  <a:extLst>
                    <a:ext uri="{9D8B030D-6E8A-4147-A177-3AD203B41FA5}">
                      <a16:colId xmlns:a16="http://schemas.microsoft.com/office/drawing/2014/main" val="1490943128"/>
                    </a:ext>
                  </a:extLst>
                </a:gridCol>
                <a:gridCol w="2635046">
                  <a:extLst>
                    <a:ext uri="{9D8B030D-6E8A-4147-A177-3AD203B41FA5}">
                      <a16:colId xmlns:a16="http://schemas.microsoft.com/office/drawing/2014/main" val="1351979365"/>
                    </a:ext>
                  </a:extLst>
                </a:gridCol>
                <a:gridCol w="7344697">
                  <a:extLst>
                    <a:ext uri="{9D8B030D-6E8A-4147-A177-3AD203B41FA5}">
                      <a16:colId xmlns:a16="http://schemas.microsoft.com/office/drawing/2014/main" val="2773081679"/>
                    </a:ext>
                  </a:extLst>
                </a:gridCol>
              </a:tblGrid>
              <a:tr h="98242">
                <a:tc>
                  <a:txBody>
                    <a:bodyPr/>
                    <a:lstStyle/>
                    <a:p>
                      <a:pPr>
                        <a:lnSpc>
                          <a:spcPct val="115000"/>
                        </a:lnSpc>
                        <a:spcAft>
                          <a:spcPts val="800"/>
                        </a:spcAft>
                      </a:pPr>
                      <a:r>
                        <a:rPr lang="en-GB" sz="1200" kern="100">
                          <a:effectLst/>
                        </a:rPr>
                        <a:t>Type of signal</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Signal</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gn="ctr">
                        <a:lnSpc>
                          <a:spcPct val="115000"/>
                        </a:lnSpc>
                        <a:spcAft>
                          <a:spcPts val="800"/>
                        </a:spcAft>
                      </a:pPr>
                      <a:r>
                        <a:rPr lang="en-GB" sz="1200" kern="100">
                          <a:effectLst/>
                        </a:rPr>
                        <a:t> Description </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How current CfD design impacts signal</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11775260"/>
                  </a:ext>
                </a:extLst>
              </a:tr>
              <a:tr h="450817">
                <a:tc rowSpan="6">
                  <a:txBody>
                    <a:bodyPr/>
                    <a:lstStyle/>
                    <a:p>
                      <a:pPr>
                        <a:lnSpc>
                          <a:spcPct val="115000"/>
                        </a:lnSpc>
                        <a:spcAft>
                          <a:spcPts val="800"/>
                        </a:spcAft>
                      </a:pPr>
                      <a:r>
                        <a:rPr lang="en-GB" sz="1200" kern="100">
                          <a:effectLst/>
                        </a:rPr>
                        <a:t>Operational</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rowSpan="3">
                  <a:txBody>
                    <a:bodyPr/>
                    <a:lstStyle/>
                    <a:p>
                      <a:pPr>
                        <a:lnSpc>
                          <a:spcPct val="115000"/>
                        </a:lnSpc>
                        <a:spcAft>
                          <a:spcPts val="800"/>
                        </a:spcAft>
                      </a:pPr>
                      <a:r>
                        <a:rPr lang="en-GB" sz="1200" kern="100" dirty="0">
                          <a:effectLst/>
                        </a:rPr>
                        <a:t>Dispatch</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rowSpan="3">
                  <a:txBody>
                    <a:bodyPr/>
                    <a:lstStyle/>
                    <a:p>
                      <a:pPr>
                        <a:lnSpc>
                          <a:spcPct val="115000"/>
                        </a:lnSpc>
                        <a:spcAft>
                          <a:spcPts val="800"/>
                        </a:spcAft>
                      </a:pPr>
                      <a:r>
                        <a:rPr lang="en-GB" sz="1200" kern="100">
                          <a:effectLst/>
                        </a:rPr>
                        <a:t>Should a generator produce or curtail a marginal unit of power at a given point in time?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b="1" kern="100" dirty="0">
                          <a:effectLst/>
                        </a:rPr>
                        <a:t>Distortive:</a:t>
                      </a:r>
                      <a:r>
                        <a:rPr lang="en-GB" sz="1200" kern="100" dirty="0">
                          <a:effectLst/>
                        </a:rPr>
                        <a:t> Generators have an incentive to produce as much power as possible, regardless of system requirements or intra-day prices, during all periods of non-negative day-ahead IMRP.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4133351843"/>
                  </a:ext>
                </a:extLst>
              </a:tr>
              <a:tr h="350081">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nSpc>
                          <a:spcPct val="115000"/>
                        </a:lnSpc>
                        <a:spcAft>
                          <a:spcPts val="800"/>
                        </a:spcAft>
                      </a:pPr>
                      <a:r>
                        <a:rPr lang="en-GB" sz="1200" b="1" kern="100" dirty="0">
                          <a:effectLst/>
                        </a:rPr>
                        <a:t>Distortive</a:t>
                      </a:r>
                      <a:r>
                        <a:rPr lang="en-GB" sz="1200" kern="100" dirty="0">
                          <a:effectLst/>
                        </a:rPr>
                        <a:t>: During network constraints </a:t>
                      </a:r>
                      <a:r>
                        <a:rPr lang="en-GB" sz="1200" kern="100" dirty="0" err="1">
                          <a:effectLst/>
                        </a:rPr>
                        <a:t>CfD</a:t>
                      </a:r>
                      <a:r>
                        <a:rPr lang="en-GB" sz="1200" kern="100" dirty="0">
                          <a:effectLst/>
                        </a:rPr>
                        <a:t> generators will require turn down payments in the BM equal to the foregone difference payment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1034934967"/>
                  </a:ext>
                </a:extLst>
              </a:tr>
              <a:tr h="601921">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nSpc>
                          <a:spcPct val="115000"/>
                        </a:lnSpc>
                        <a:spcAft>
                          <a:spcPts val="800"/>
                        </a:spcAft>
                      </a:pPr>
                      <a:r>
                        <a:rPr lang="en-GB" sz="1200" b="1" kern="100" dirty="0">
                          <a:effectLst/>
                        </a:rPr>
                        <a:t>Distortive: </a:t>
                      </a:r>
                      <a:r>
                        <a:rPr lang="en-GB" sz="1200" kern="100" dirty="0">
                          <a:effectLst/>
                        </a:rPr>
                        <a:t>Generators are incentivised to bid in the wholesale market in the same way (‘herding’), leading to potentially expensive cliff edges when price becomes negative due to the negative pricing rule, making it difficult for the system operators to manage the system.</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2186999943"/>
                  </a:ext>
                </a:extLst>
              </a:tr>
              <a:tr h="450817">
                <a:tc vMerge="1">
                  <a:txBody>
                    <a:bodyPr/>
                    <a:lstStyle/>
                    <a:p>
                      <a:endParaRPr lang="en-GB"/>
                    </a:p>
                  </a:txBody>
                  <a:tcPr/>
                </a:tc>
                <a:tc>
                  <a:txBody>
                    <a:bodyPr/>
                    <a:lstStyle/>
                    <a:p>
                      <a:pPr>
                        <a:lnSpc>
                          <a:spcPct val="115000"/>
                        </a:lnSpc>
                        <a:spcAft>
                          <a:spcPts val="800"/>
                        </a:spcAft>
                      </a:pPr>
                      <a:r>
                        <a:rPr lang="en-GB" sz="1200" kern="100">
                          <a:effectLst/>
                        </a:rPr>
                        <a:t>Storage and flexibility</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If co-located with flexibility, when should a generator charge and discharge the asset?</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b="1" kern="100" dirty="0">
                          <a:effectLst/>
                        </a:rPr>
                        <a:t>No significant impact: </a:t>
                      </a:r>
                      <a:r>
                        <a:rPr lang="en-GB" sz="1200" kern="100" dirty="0">
                          <a:effectLst/>
                        </a:rPr>
                        <a:t>Metering arrangements confirmed by the LCCC mean a generator should be fully incentivised to charge and discharge co-located storage in accordance with market prices.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483243443"/>
                  </a:ext>
                </a:extLst>
              </a:tr>
              <a:tr h="601921">
                <a:tc vMerge="1">
                  <a:txBody>
                    <a:bodyPr/>
                    <a:lstStyle/>
                    <a:p>
                      <a:endParaRPr lang="en-GB"/>
                    </a:p>
                  </a:txBody>
                  <a:tcPr/>
                </a:tc>
                <a:tc>
                  <a:txBody>
                    <a:bodyPr/>
                    <a:lstStyle/>
                    <a:p>
                      <a:pPr>
                        <a:lnSpc>
                          <a:spcPct val="115000"/>
                        </a:lnSpc>
                        <a:spcAft>
                          <a:spcPts val="800"/>
                        </a:spcAft>
                      </a:pPr>
                      <a:r>
                        <a:rPr lang="en-GB" sz="1200" kern="100">
                          <a:effectLst/>
                        </a:rPr>
                        <a:t>Alternative use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What else could / should a generator do with the asset? For example, should they provide an ancillary service?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b="1" kern="100" dirty="0">
                          <a:effectLst/>
                        </a:rPr>
                        <a:t>Distortive: </a:t>
                      </a:r>
                      <a:r>
                        <a:rPr lang="en-GB" sz="1200" kern="100" dirty="0">
                          <a:effectLst/>
                        </a:rPr>
                        <a:t>During non-negative day-ahead price periods, generators will only provide ‘turn down’ ancillary services where the revenue available from doing so exceeds their foregone difference payments, regardless of the true real time value of power versus the system value of the service.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1788139150"/>
                  </a:ext>
                </a:extLst>
              </a:tr>
              <a:tr h="686495">
                <a:tc vMerge="1">
                  <a:txBody>
                    <a:bodyPr/>
                    <a:lstStyle/>
                    <a:p>
                      <a:endParaRPr lang="en-GB"/>
                    </a:p>
                  </a:txBody>
                  <a:tcPr/>
                </a:tc>
                <a:tc>
                  <a:txBody>
                    <a:bodyPr/>
                    <a:lstStyle/>
                    <a:p>
                      <a:pPr>
                        <a:lnSpc>
                          <a:spcPct val="115000"/>
                        </a:lnSpc>
                        <a:spcAft>
                          <a:spcPts val="800"/>
                        </a:spcAft>
                      </a:pPr>
                      <a:r>
                        <a:rPr lang="en-GB" sz="1200" kern="100">
                          <a:effectLst/>
                        </a:rPr>
                        <a:t>Trading</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How should a generator trade their power?</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b="1" kern="100" dirty="0">
                          <a:effectLst/>
                        </a:rPr>
                        <a:t>Distortive: </a:t>
                      </a:r>
                      <a:r>
                        <a:rPr lang="en-GB" sz="1200" kern="100" dirty="0">
                          <a:effectLst/>
                        </a:rPr>
                        <a:t>Intermittent renewable generators have a strong incentive to trade exclusively in the day-ahead market to avoid basis risk.  This may negatively impact the ability of suppliers to hedge, which in turn could lead to higher consumer costs. In addition, once the day ahead price clears positive, generators may face a distortive incentive to trade at negative intraday prices.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2935865078"/>
                  </a:ext>
                </a:extLst>
              </a:tr>
              <a:tr h="865239">
                <a:tc rowSpan="2">
                  <a:txBody>
                    <a:bodyPr/>
                    <a:lstStyle/>
                    <a:p>
                      <a:pPr>
                        <a:lnSpc>
                          <a:spcPct val="115000"/>
                        </a:lnSpc>
                        <a:spcAft>
                          <a:spcPts val="800"/>
                        </a:spcAft>
                      </a:pPr>
                      <a:r>
                        <a:rPr lang="en-GB" sz="1200" kern="100">
                          <a:effectLst/>
                        </a:rPr>
                        <a:t>Investment</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Location</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Where should a new project be located within GB?</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b="1" kern="100" dirty="0">
                          <a:effectLst/>
                        </a:rPr>
                        <a:t>Potentially distortive</a:t>
                      </a:r>
                      <a:r>
                        <a:rPr lang="en-GB" sz="1200" kern="100" dirty="0">
                          <a:effectLst/>
                        </a:rPr>
                        <a:t>: The fixed strike price in all periods leads to minimal revenue incentive to locate in areas that have less renewable deployment, despite being beneficial for the overall system and assets potentially benefiting from higher prices in good local weather conditions. However, this distortive impact is weak relative to the locational investment signals and distortions present in wider market arrangements (discussed in Challenge 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1825174202"/>
                  </a:ext>
                </a:extLst>
              </a:tr>
              <a:tr h="702657">
                <a:tc vMerge="1">
                  <a:txBody>
                    <a:bodyPr/>
                    <a:lstStyle/>
                    <a:p>
                      <a:endParaRPr lang="en-GB"/>
                    </a:p>
                  </a:txBody>
                  <a:tcPr/>
                </a:tc>
                <a:tc>
                  <a:txBody>
                    <a:bodyPr/>
                    <a:lstStyle/>
                    <a:p>
                      <a:pPr>
                        <a:lnSpc>
                          <a:spcPct val="115000"/>
                        </a:lnSpc>
                        <a:spcAft>
                          <a:spcPts val="800"/>
                        </a:spcAft>
                      </a:pPr>
                      <a:r>
                        <a:rPr lang="en-GB" sz="1200" kern="100">
                          <a:effectLst/>
                        </a:rPr>
                        <a:t>Project characteristic</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kern="100">
                          <a:effectLst/>
                        </a:rPr>
                        <a:t>Which technology, what size? Should a project co-locate with storage? Should you invest in equipment to provide ancillary services?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tc>
                  <a:txBody>
                    <a:bodyPr/>
                    <a:lstStyle/>
                    <a:p>
                      <a:pPr>
                        <a:lnSpc>
                          <a:spcPct val="115000"/>
                        </a:lnSpc>
                        <a:spcAft>
                          <a:spcPts val="800"/>
                        </a:spcAft>
                      </a:pPr>
                      <a:r>
                        <a:rPr lang="en-GB" sz="1200" b="1" kern="100" dirty="0">
                          <a:effectLst/>
                        </a:rPr>
                        <a:t>Potentially distortive: </a:t>
                      </a:r>
                      <a:r>
                        <a:rPr lang="en-GB" sz="1200" kern="100" dirty="0">
                          <a:effectLst/>
                        </a:rPr>
                        <a:t>The </a:t>
                      </a:r>
                      <a:r>
                        <a:rPr lang="en-GB" sz="1200" kern="100" dirty="0" err="1">
                          <a:effectLst/>
                        </a:rPr>
                        <a:t>CfD</a:t>
                      </a:r>
                      <a:r>
                        <a:rPr lang="en-GB" sz="1200" kern="100" dirty="0">
                          <a:effectLst/>
                        </a:rPr>
                        <a:t> system incentivises developers to maximise their potential to generate at all times, regardless of wider market opportunities. Specifically, having payment linked to output with a fixed strike price in all periods may reduce incentives to invest in equipment to provide ancillary services.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3972" marR="13972" marT="0" marB="0"/>
                </a:tc>
                <a:extLst>
                  <a:ext uri="{0D108BD9-81ED-4DB2-BD59-A6C34878D82A}">
                    <a16:rowId xmlns:a16="http://schemas.microsoft.com/office/drawing/2014/main" val="55883876"/>
                  </a:ext>
                </a:extLst>
              </a:tr>
            </a:tbl>
          </a:graphicData>
        </a:graphic>
      </p:graphicFrame>
    </p:spTree>
    <p:extLst>
      <p:ext uri="{BB962C8B-B14F-4D97-AF65-F5344CB8AC3E}">
        <p14:creationId xmlns:p14="http://schemas.microsoft.com/office/powerpoint/2010/main" val="772090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44185" y="995712"/>
            <a:ext cx="11903628" cy="5563707"/>
          </a:xfrm>
        </p:spPr>
        <p:txBody>
          <a:bodyPr anchor="t">
            <a:noAutofit/>
          </a:bodyPr>
          <a:lstStyle/>
          <a:p>
            <a:pPr marL="342900" lvl="0" indent="-342900">
              <a:lnSpc>
                <a:spcPct val="115000"/>
              </a:lnSpc>
              <a:spcBef>
                <a:spcPts val="0"/>
              </a:spcBef>
              <a:buFont typeface="Symbol" panose="05050102010706020507" pitchFamily="18" charset="2"/>
              <a:buChar char=""/>
            </a:pPr>
            <a:r>
              <a:rPr lang="en-GB" sz="1600" kern="100" dirty="0">
                <a:latin typeface="Calibri "/>
                <a:cs typeface="Times New Roman" panose="02020603050405020304" pitchFamily="18" charset="0"/>
              </a:rPr>
              <a:t>Scope of </a:t>
            </a:r>
            <a:r>
              <a:rPr lang="en-GB" sz="1600" kern="100" dirty="0" err="1">
                <a:latin typeface="Calibri "/>
                <a:cs typeface="Times New Roman" panose="02020603050405020304" pitchFamily="18" charset="0"/>
              </a:rPr>
              <a:t>CfD</a:t>
            </a:r>
            <a:r>
              <a:rPr lang="en-GB" sz="1600" kern="100" dirty="0">
                <a:latin typeface="Calibri "/>
                <a:cs typeface="Times New Roman" panose="02020603050405020304" pitchFamily="18" charset="0"/>
              </a:rPr>
              <a:t> reform (Q6-13) </a:t>
            </a:r>
          </a:p>
          <a:p>
            <a:pPr marL="0" lvl="0" indent="0">
              <a:lnSpc>
                <a:spcPct val="115000"/>
              </a:lnSpc>
              <a:spcBef>
                <a:spcPts val="0"/>
              </a:spcBef>
              <a:buNone/>
            </a:pPr>
            <a:r>
              <a:rPr lang="en-GB" sz="1600" b="1" dirty="0">
                <a:latin typeface="Calibri "/>
              </a:rPr>
              <a:t>Small-scale renewables </a:t>
            </a:r>
          </a:p>
          <a:p>
            <a:pPr marL="0" lvl="0" indent="0">
              <a:lnSpc>
                <a:spcPct val="115000"/>
              </a:lnSpc>
              <a:spcBef>
                <a:spcPts val="0"/>
              </a:spcBef>
              <a:buNone/>
            </a:pPr>
            <a:endParaRPr lang="en-GB" sz="1600" b="1" dirty="0">
              <a:latin typeface="Calibri "/>
            </a:endParaRPr>
          </a:p>
          <a:p>
            <a:pPr marL="0" lvl="0" indent="0">
              <a:lnSpc>
                <a:spcPct val="115000"/>
              </a:lnSpc>
              <a:spcBef>
                <a:spcPts val="0"/>
              </a:spcBef>
              <a:buNone/>
            </a:pPr>
            <a:r>
              <a:rPr lang="en-GB" sz="1600" b="1" dirty="0">
                <a:latin typeface="Calibri "/>
              </a:rPr>
              <a:t>Small-scale renewable projects could play a key role in the UK meeting its carbon budgets and net zero targets. They also offer societal benefits such as engaging local communities in renewable energy projects, tackling fuel poverty by reducing energy bills and creating new jobs. </a:t>
            </a:r>
          </a:p>
          <a:p>
            <a:pPr marL="0" lvl="0" indent="0">
              <a:lnSpc>
                <a:spcPct val="115000"/>
              </a:lnSpc>
              <a:spcBef>
                <a:spcPts val="0"/>
              </a:spcBef>
              <a:buNone/>
            </a:pPr>
            <a:r>
              <a:rPr lang="en-GB" sz="1600" b="1" dirty="0">
                <a:latin typeface="Calibri "/>
              </a:rPr>
              <a:t>One suggestion was to open the </a:t>
            </a:r>
            <a:r>
              <a:rPr lang="en-GB" sz="1600" b="1" dirty="0" err="1">
                <a:latin typeface="Calibri "/>
              </a:rPr>
              <a:t>CfD</a:t>
            </a:r>
            <a:r>
              <a:rPr lang="en-GB" sz="1600" b="1" dirty="0">
                <a:latin typeface="Calibri "/>
              </a:rPr>
              <a:t> to more small-scale deployment, with many projects currently locked out by minimum capacity requirements. Following stakeholder engagement, we decided that small-scale generators would struggle to compete with larger projects for support through the </a:t>
            </a:r>
            <a:r>
              <a:rPr lang="en-GB" sz="1600" b="1" dirty="0" err="1">
                <a:latin typeface="Calibri "/>
              </a:rPr>
              <a:t>CfD</a:t>
            </a:r>
            <a:r>
              <a:rPr lang="en-GB" sz="1600" b="1" dirty="0">
                <a:latin typeface="Calibri "/>
              </a:rPr>
              <a:t>. Opening the </a:t>
            </a:r>
            <a:r>
              <a:rPr lang="en-GB" sz="1600" b="1" dirty="0" err="1">
                <a:latin typeface="Calibri "/>
              </a:rPr>
              <a:t>CfD</a:t>
            </a:r>
            <a:r>
              <a:rPr lang="en-GB" sz="1600" b="1" dirty="0">
                <a:latin typeface="Calibri "/>
              </a:rPr>
              <a:t> to more sub-5MW generators might also complicate budget setting.</a:t>
            </a:r>
          </a:p>
          <a:p>
            <a:pPr marL="0" lvl="0" indent="0">
              <a:lnSpc>
                <a:spcPct val="115000"/>
              </a:lnSpc>
              <a:spcBef>
                <a:spcPts val="0"/>
              </a:spcBef>
              <a:buNone/>
            </a:pPr>
            <a:endParaRPr lang="en-GB" sz="1600" b="1" dirty="0">
              <a:latin typeface="Calibri "/>
            </a:endParaRPr>
          </a:p>
          <a:p>
            <a:pPr marL="0" lvl="0" indent="0">
              <a:lnSpc>
                <a:spcPct val="115000"/>
              </a:lnSpc>
              <a:spcBef>
                <a:spcPts val="0"/>
              </a:spcBef>
              <a:buNone/>
            </a:pPr>
            <a:r>
              <a:rPr lang="en-GB" sz="1600" b="1" dirty="0">
                <a:latin typeface="Calibri "/>
              </a:rPr>
              <a:t> Small-scale generators we spoke to said that the administrative burden would also put off many from entering. </a:t>
            </a:r>
          </a:p>
          <a:p>
            <a:pPr marL="0" lvl="0" indent="0">
              <a:lnSpc>
                <a:spcPct val="115000"/>
              </a:lnSpc>
              <a:spcBef>
                <a:spcPts val="0"/>
              </a:spcBef>
              <a:buNone/>
            </a:pPr>
            <a:endParaRPr lang="en-GB" sz="1600" b="1" dirty="0">
              <a:latin typeface="Calibri "/>
            </a:endParaRPr>
          </a:p>
          <a:p>
            <a:pPr marL="0" lvl="0" indent="0">
              <a:lnSpc>
                <a:spcPct val="115000"/>
              </a:lnSpc>
              <a:spcBef>
                <a:spcPts val="0"/>
              </a:spcBef>
              <a:buNone/>
            </a:pPr>
            <a:r>
              <a:rPr lang="en-GB" sz="1600" b="1" dirty="0">
                <a:latin typeface="Calibri "/>
              </a:rPr>
              <a:t>Some respondents also pointed to the potential of local markets (e.g. reorient the wholesale market around local, distribution-level markets to more effectively utilise the distribution network) in driving small-scale renewables. This is not an option we believe has sufficient merit to be progressed. </a:t>
            </a:r>
          </a:p>
          <a:p>
            <a:pPr marL="0" lvl="0" indent="0">
              <a:lnSpc>
                <a:spcPct val="115000"/>
              </a:lnSpc>
              <a:spcBef>
                <a:spcPts val="0"/>
              </a:spcBef>
              <a:buNone/>
            </a:pPr>
            <a:endParaRPr lang="en-GB" sz="1600" dirty="0">
              <a:latin typeface="Calibri "/>
            </a:endParaRPr>
          </a:p>
          <a:p>
            <a:pPr marL="0" lvl="0" indent="0">
              <a:lnSpc>
                <a:spcPct val="115000"/>
              </a:lnSpc>
              <a:spcBef>
                <a:spcPts val="0"/>
              </a:spcBef>
              <a:buNone/>
            </a:pPr>
            <a:r>
              <a:rPr lang="en-GB" sz="1600" dirty="0">
                <a:latin typeface="Calibri "/>
              </a:rPr>
              <a:t>We say more on this in Challenge 4. </a:t>
            </a:r>
            <a:endParaRPr lang="en-GB" sz="1600" kern="1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757260"/>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2: </a:t>
            </a:r>
            <a:r>
              <a:rPr lang="en-GB" sz="1800" kern="100" dirty="0">
                <a:effectLst/>
                <a:latin typeface="Calibri "/>
                <a:ea typeface="Aptos" panose="020B0004020202020204" pitchFamily="34" charset="0"/>
                <a:cs typeface="Times New Roman" panose="02020603050405020304" pitchFamily="18" charset="0"/>
              </a:rPr>
              <a:t>Investing to create a renewables-based system at pace</a:t>
            </a:r>
          </a:p>
          <a:p>
            <a:r>
              <a:rPr lang="en-GB" sz="1800" b="1" dirty="0">
                <a:solidFill>
                  <a:srgbClr val="2AC4C4"/>
                </a:solidFill>
                <a:latin typeface="+mn-lt"/>
                <a:ea typeface="Calibri" panose="020F0502020204030204" pitchFamily="34" charset="0"/>
                <a:cs typeface="Times New Roman" panose="02020603050405020304" pitchFamily="18" charset="0"/>
              </a:rPr>
              <a:t>(Mass Low Carbon generation &amp; </a:t>
            </a:r>
            <a:r>
              <a:rPr lang="en-GB" sz="1800" b="1" dirty="0" err="1">
                <a:solidFill>
                  <a:srgbClr val="2AC4C4"/>
                </a:solidFill>
                <a:latin typeface="+mn-lt"/>
                <a:ea typeface="Calibri" panose="020F0502020204030204" pitchFamily="34" charset="0"/>
                <a:cs typeface="Times New Roman" panose="02020603050405020304" pitchFamily="18" charset="0"/>
              </a:rPr>
              <a:t>CfD</a:t>
            </a:r>
            <a:r>
              <a:rPr lang="en-GB" sz="1800" b="1" dirty="0">
                <a:solidFill>
                  <a:srgbClr val="2AC4C4"/>
                </a:solidFill>
                <a:latin typeface="+mn-lt"/>
                <a:ea typeface="Calibri" panose="020F0502020204030204" pitchFamily="34" charset="0"/>
                <a:cs typeface="Times New Roman" panose="02020603050405020304" pitchFamily="18" charset="0"/>
              </a:rPr>
              <a:t> mechanism)</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49180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44185" y="995712"/>
            <a:ext cx="11903628" cy="5563707"/>
          </a:xfrm>
        </p:spPr>
        <p:txBody>
          <a:bodyPr anchor="t">
            <a:noAutofit/>
          </a:bodyPr>
          <a:lstStyle/>
          <a:p>
            <a:pPr marL="342900" lvl="0" indent="-342900">
              <a:lnSpc>
                <a:spcPct val="115000"/>
              </a:lnSpc>
              <a:spcBef>
                <a:spcPts val="0"/>
              </a:spcBef>
              <a:buFont typeface="Symbol" panose="05050102010706020507" pitchFamily="18" charset="2"/>
              <a:buChar char=""/>
            </a:pPr>
            <a:r>
              <a:rPr lang="en-GB" sz="1600" kern="100" dirty="0">
                <a:latin typeface="Calibri "/>
                <a:cs typeface="Times New Roman" panose="02020603050405020304" pitchFamily="18" charset="0"/>
              </a:rPr>
              <a:t>Scope of </a:t>
            </a:r>
            <a:r>
              <a:rPr lang="en-GB" sz="1600" kern="100" dirty="0" err="1">
                <a:latin typeface="Calibri "/>
                <a:cs typeface="Times New Roman" panose="02020603050405020304" pitchFamily="18" charset="0"/>
              </a:rPr>
              <a:t>CfD</a:t>
            </a:r>
            <a:r>
              <a:rPr lang="en-GB" sz="1600" kern="100" dirty="0">
                <a:latin typeface="Calibri "/>
                <a:cs typeface="Times New Roman" panose="02020603050405020304" pitchFamily="18" charset="0"/>
              </a:rPr>
              <a:t> reform (Q6-13) </a:t>
            </a:r>
          </a:p>
          <a:p>
            <a:pPr marL="0" lvl="0" indent="0">
              <a:lnSpc>
                <a:spcPct val="115000"/>
              </a:lnSpc>
              <a:spcBef>
                <a:spcPts val="0"/>
              </a:spcBef>
              <a:buNone/>
            </a:pPr>
            <a:r>
              <a:rPr lang="en-GB" sz="1600" dirty="0">
                <a:latin typeface="Calibri "/>
              </a:rPr>
              <a:t>Continued…</a:t>
            </a:r>
          </a:p>
          <a:p>
            <a:pPr marL="0" lvl="0" indent="0">
              <a:lnSpc>
                <a:spcPct val="115000"/>
              </a:lnSpc>
              <a:spcBef>
                <a:spcPts val="0"/>
              </a:spcBef>
              <a:buNone/>
            </a:pPr>
            <a:endParaRPr lang="en-GB" sz="1600" dirty="0">
              <a:latin typeface="Calibri "/>
            </a:endParaRPr>
          </a:p>
          <a:p>
            <a:pPr marL="0" lvl="0" indent="0">
              <a:lnSpc>
                <a:spcPct val="115000"/>
              </a:lnSpc>
              <a:spcBef>
                <a:spcPts val="0"/>
              </a:spcBef>
              <a:buNone/>
            </a:pPr>
            <a:r>
              <a:rPr lang="en-GB" sz="1600" dirty="0">
                <a:latin typeface="Calibri "/>
              </a:rPr>
              <a:t>Similarly, some commented on the need to reform the Smart Export Guarantee (SEG). Ofgem reports annually on the range, nature and uptake of tariffs offered by suppliers in response to their SEG obligations. To date, the market has responded positively, with a range of SEG tariffs, demonstrating the fact that market-led approaches to delivering small-scale renewables can be successful. </a:t>
            </a:r>
          </a:p>
          <a:p>
            <a:pPr marL="0" lvl="0" indent="0">
              <a:lnSpc>
                <a:spcPct val="115000"/>
              </a:lnSpc>
              <a:spcBef>
                <a:spcPts val="0"/>
              </a:spcBef>
              <a:buNone/>
            </a:pPr>
            <a:endParaRPr lang="en-GB" sz="1600" dirty="0">
              <a:latin typeface="Calibri "/>
            </a:endParaRPr>
          </a:p>
          <a:p>
            <a:pPr marL="0" lvl="0" indent="0">
              <a:lnSpc>
                <a:spcPct val="115000"/>
              </a:lnSpc>
              <a:spcBef>
                <a:spcPts val="0"/>
              </a:spcBef>
              <a:buNone/>
            </a:pPr>
            <a:r>
              <a:rPr lang="en-GB" sz="1600" dirty="0">
                <a:latin typeface="Calibri "/>
              </a:rPr>
              <a:t>Where we do see some potential for existing markets to increase small-scale deployment is through PPAs, as set out in Challenge 1. According to BNEF, most corporate PPAs in the UK are for projects above 5MW. We would welcome views on whether and how the PPA market could evolve alongside existing mechanisms, such as the SEG, and other REMA reforms, in growing small-scale renewables</a:t>
            </a:r>
          </a:p>
          <a:p>
            <a:pPr marL="0" lvl="0" indent="0">
              <a:lnSpc>
                <a:spcPct val="115000"/>
              </a:lnSpc>
              <a:spcBef>
                <a:spcPts val="0"/>
              </a:spcBef>
              <a:buNone/>
            </a:pPr>
            <a:endParaRPr lang="en-GB" sz="1600" kern="100" dirty="0">
              <a:latin typeface="Calibri "/>
              <a:cs typeface="Times New Roman" panose="02020603050405020304" pitchFamily="18" charset="0"/>
            </a:endParaRPr>
          </a:p>
          <a:p>
            <a:pPr marL="342900" lvl="0" indent="-342900">
              <a:lnSpc>
                <a:spcPct val="115000"/>
              </a:lnSpc>
              <a:spcBef>
                <a:spcPts val="0"/>
              </a:spcBef>
              <a:buFont typeface="Symbol" panose="05050102010706020507" pitchFamily="18" charset="2"/>
              <a:buChar char=""/>
            </a:pPr>
            <a:r>
              <a:rPr lang="en-GB" sz="1600" kern="100" dirty="0">
                <a:latin typeface="Calibri "/>
                <a:cs typeface="Times New Roman" panose="02020603050405020304" pitchFamily="18" charset="0"/>
              </a:rPr>
              <a:t>Conclusions and next steps </a:t>
            </a:r>
          </a:p>
          <a:p>
            <a:pPr marL="800100" lvl="1" indent="-342900">
              <a:lnSpc>
                <a:spcPct val="115000"/>
              </a:lnSpc>
              <a:spcBef>
                <a:spcPts val="0"/>
              </a:spcBef>
              <a:buFont typeface="+mj-lt"/>
              <a:buAutoNum type="arabicPeriod"/>
            </a:pPr>
            <a:r>
              <a:rPr lang="en-GB" sz="1600" kern="100" dirty="0">
                <a:latin typeface="Calibri "/>
                <a:cs typeface="Times New Roman" panose="02020603050405020304" pitchFamily="18" charset="0"/>
              </a:rPr>
              <a:t>They will consider AR7 consultation response at the same time as this..</a:t>
            </a:r>
          </a:p>
          <a:p>
            <a:pPr marL="800100" lvl="1" indent="-342900">
              <a:lnSpc>
                <a:spcPct val="115000"/>
              </a:lnSpc>
              <a:spcBef>
                <a:spcPts val="0"/>
              </a:spcBef>
              <a:buFont typeface="+mj-lt"/>
              <a:buAutoNum type="arabicPeriod"/>
            </a:pPr>
            <a:r>
              <a:rPr lang="en-GB" sz="1600" dirty="0">
                <a:latin typeface="Calibri "/>
              </a:rPr>
              <a:t>deeper assessment of the remaining </a:t>
            </a:r>
            <a:r>
              <a:rPr lang="en-GB" sz="1600" dirty="0" err="1">
                <a:latin typeface="Calibri "/>
              </a:rPr>
              <a:t>CfD</a:t>
            </a:r>
            <a:r>
              <a:rPr lang="en-GB" sz="1600" dirty="0">
                <a:latin typeface="Calibri "/>
              </a:rPr>
              <a:t> reform options,  aiming to complete this ‘policy’ stage of the programme by mid-2025. </a:t>
            </a:r>
          </a:p>
          <a:p>
            <a:pPr marL="800100" lvl="1" indent="-342900">
              <a:lnSpc>
                <a:spcPct val="115000"/>
              </a:lnSpc>
              <a:spcBef>
                <a:spcPts val="0"/>
              </a:spcBef>
              <a:buFont typeface="+mj-lt"/>
              <a:buAutoNum type="arabicPeriod"/>
            </a:pPr>
            <a:r>
              <a:rPr lang="en-GB" sz="1600" dirty="0">
                <a:latin typeface="Calibri "/>
              </a:rPr>
              <a:t>We recognise that implementation of wholesale market reforms, in particular locational pricing, could have significant implications for existing </a:t>
            </a:r>
            <a:r>
              <a:rPr lang="en-GB" sz="1600" dirty="0" err="1">
                <a:latin typeface="Calibri "/>
              </a:rPr>
              <a:t>CfD</a:t>
            </a:r>
            <a:r>
              <a:rPr lang="en-GB" sz="1600" dirty="0">
                <a:latin typeface="Calibri "/>
              </a:rPr>
              <a:t> assets and those looking to participate in upcoming Allocation Rounds. Challenge 4 considers this in more detail.</a:t>
            </a:r>
            <a:endParaRPr lang="en-GB" sz="1600" kern="1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757260"/>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2: </a:t>
            </a:r>
            <a:r>
              <a:rPr lang="en-GB" sz="1800" kern="100" dirty="0">
                <a:effectLst/>
                <a:latin typeface="Calibri "/>
                <a:ea typeface="Aptos" panose="020B0004020202020204" pitchFamily="34" charset="0"/>
                <a:cs typeface="Times New Roman" panose="02020603050405020304" pitchFamily="18" charset="0"/>
              </a:rPr>
              <a:t>Investing to create a renewables-based system at pace</a:t>
            </a:r>
          </a:p>
          <a:p>
            <a:r>
              <a:rPr lang="en-GB" sz="1800" b="1" dirty="0">
                <a:solidFill>
                  <a:srgbClr val="2AC4C4"/>
                </a:solidFill>
                <a:latin typeface="+mn-lt"/>
                <a:ea typeface="Calibri" panose="020F0502020204030204" pitchFamily="34" charset="0"/>
                <a:cs typeface="Times New Roman" panose="02020603050405020304" pitchFamily="18" charset="0"/>
              </a:rPr>
              <a:t>(Mass Low Carbon generation &amp; </a:t>
            </a:r>
            <a:r>
              <a:rPr lang="en-GB" sz="1800" b="1" dirty="0" err="1">
                <a:solidFill>
                  <a:srgbClr val="2AC4C4"/>
                </a:solidFill>
                <a:latin typeface="+mn-lt"/>
                <a:ea typeface="Calibri" panose="020F0502020204030204" pitchFamily="34" charset="0"/>
                <a:cs typeface="Times New Roman" panose="02020603050405020304" pitchFamily="18" charset="0"/>
              </a:rPr>
              <a:t>CfD</a:t>
            </a:r>
            <a:r>
              <a:rPr lang="en-GB" sz="1800" b="1" dirty="0">
                <a:solidFill>
                  <a:srgbClr val="2AC4C4"/>
                </a:solidFill>
                <a:latin typeface="+mn-lt"/>
                <a:ea typeface="Calibri" panose="020F0502020204030204" pitchFamily="34" charset="0"/>
                <a:cs typeface="Times New Roman" panose="02020603050405020304" pitchFamily="18" charset="0"/>
              </a:rPr>
              <a:t> mechanism)</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0812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4294967295"/>
          </p:nvPr>
        </p:nvSpPr>
        <p:spPr>
          <a:xfrm>
            <a:off x="0" y="849313"/>
            <a:ext cx="11903075" cy="5770562"/>
          </a:xfrm>
        </p:spPr>
        <p:txBody>
          <a:bodyPr anchor="t">
            <a:normAutofit lnSpcReduction="10000"/>
          </a:bodyPr>
          <a:lstStyle/>
          <a:p>
            <a:pPr marL="457200" lvl="1" indent="0">
              <a:lnSpc>
                <a:spcPct val="120000"/>
              </a:lnSpc>
              <a:spcBef>
                <a:spcPts val="300"/>
              </a:spcBef>
              <a:spcAft>
                <a:spcPts val="300"/>
              </a:spcAft>
              <a:buNone/>
            </a:pPr>
            <a:endParaRPr lang="en-GB" sz="1600" dirty="0">
              <a:latin typeface="Tahoma" panose="020B0604030504040204" pitchFamily="34" charset="0"/>
              <a:ea typeface="Calibri" panose="020F0502020204030204" pitchFamily="34" charset="0"/>
            </a:endParaRPr>
          </a:p>
          <a:p>
            <a:pPr marL="914400" lvl="2" indent="0">
              <a:buNone/>
            </a:pPr>
            <a:endParaRPr lang="en-GB" sz="1400" dirty="0">
              <a:latin typeface="Tahoma" panose="020B0604030504040204" pitchFamily="34" charset="0"/>
              <a:cs typeface="Times New Roman" panose="02020603050405020304" pitchFamily="18" charset="0"/>
            </a:endParaRPr>
          </a:p>
          <a:p>
            <a:pPr>
              <a:lnSpc>
                <a:spcPct val="115000"/>
              </a:lnSpc>
              <a:spcBef>
                <a:spcPts val="0"/>
              </a:spcBef>
            </a:pPr>
            <a:r>
              <a:rPr lang="en-GB" sz="1600" dirty="0"/>
              <a:t>Expect to need 55GW of short-duration flexibility and between 30 to 50GW of long-duration flexibility (as much of this long-duration capacity as possible to be low carbon). </a:t>
            </a:r>
          </a:p>
          <a:p>
            <a:pPr>
              <a:lnSpc>
                <a:spcPct val="115000"/>
              </a:lnSpc>
              <a:spcBef>
                <a:spcPts val="0"/>
              </a:spcBef>
            </a:pPr>
            <a:r>
              <a:rPr lang="en-GB" sz="1600" dirty="0"/>
              <a:t>Retain the CM as our capacity adequacy.</a:t>
            </a:r>
          </a:p>
          <a:p>
            <a:pPr>
              <a:lnSpc>
                <a:spcPct val="115000"/>
              </a:lnSpc>
              <a:spcBef>
                <a:spcPts val="0"/>
              </a:spcBef>
            </a:pPr>
            <a:r>
              <a:rPr lang="en-GB" sz="1600" dirty="0"/>
              <a:t>Government proposes to introduce a minimum procurement target (‘minima’), into the CM (which we are calling an ‘Optimised CM’)</a:t>
            </a:r>
          </a:p>
          <a:p>
            <a:pPr>
              <a:lnSpc>
                <a:spcPct val="115000"/>
              </a:lnSpc>
              <a:spcBef>
                <a:spcPts val="0"/>
              </a:spcBef>
            </a:pPr>
            <a:r>
              <a:rPr lang="en-GB" sz="1600" dirty="0"/>
              <a:t>to better reflect the role and value of low carbon flexible technologies in the CM</a:t>
            </a:r>
          </a:p>
          <a:p>
            <a:pPr>
              <a:lnSpc>
                <a:spcPct val="115000"/>
              </a:lnSpc>
              <a:spcBef>
                <a:spcPts val="0"/>
              </a:spcBef>
            </a:pPr>
            <a:r>
              <a:rPr lang="en-GB" sz="1600" b="1" dirty="0"/>
              <a:t>Whilst bespoke mechanisms may be needed to initiate deployment of these projects, </a:t>
            </a:r>
            <a:r>
              <a:rPr lang="en-GB" sz="1600" dirty="0"/>
              <a:t>in the long-term, the Optimised CM should be the primary scheme for supporting the deployment of a competitive mix of low carbon flexibility.</a:t>
            </a:r>
            <a:endParaRPr lang="en-GB" sz="1900" dirty="0">
              <a:latin typeface="Calibri "/>
              <a:cs typeface="Times New Roman" panose="02020603050405020304" pitchFamily="18" charset="0"/>
            </a:endParaRPr>
          </a:p>
          <a:p>
            <a:pPr marL="0" lvl="0" indent="0">
              <a:lnSpc>
                <a:spcPct val="115000"/>
              </a:lnSpc>
              <a:spcBef>
                <a:spcPts val="0"/>
              </a:spcBef>
              <a:buNone/>
            </a:pPr>
            <a:endParaRPr lang="en-GB" sz="1900" dirty="0">
              <a:latin typeface="Calibri "/>
              <a:cs typeface="Times New Roman" panose="02020603050405020304" pitchFamily="18" charset="0"/>
            </a:endParaRPr>
          </a:p>
          <a:p>
            <a:pPr marL="0" lvl="0" indent="0">
              <a:lnSpc>
                <a:spcPct val="115000"/>
              </a:lnSpc>
              <a:spcBef>
                <a:spcPts val="0"/>
              </a:spcBef>
              <a:buNone/>
            </a:pPr>
            <a:r>
              <a:rPr lang="en-GB" sz="1900" dirty="0">
                <a:latin typeface="Calibri "/>
                <a:cs typeface="Times New Roman" panose="02020603050405020304" pitchFamily="18" charset="0"/>
              </a:rPr>
              <a:t>Delivering Flexibility and security of supply</a:t>
            </a:r>
          </a:p>
          <a:p>
            <a:pPr marL="0" lvl="0" indent="0">
              <a:lnSpc>
                <a:spcPct val="115000"/>
              </a:lnSpc>
              <a:spcBef>
                <a:spcPts val="0"/>
              </a:spcBef>
              <a:buNone/>
            </a:pPr>
            <a:r>
              <a:rPr lang="en-GB" sz="1600" dirty="0"/>
              <a:t>Low carbon flexibility faces a range of challenges: </a:t>
            </a:r>
          </a:p>
          <a:p>
            <a:pPr>
              <a:lnSpc>
                <a:spcPct val="115000"/>
              </a:lnSpc>
              <a:spcBef>
                <a:spcPts val="0"/>
              </a:spcBef>
            </a:pPr>
            <a:r>
              <a:rPr lang="en-GB" sz="1600" dirty="0"/>
              <a:t>A lack of sufficiently granular time and location-based operational signals to incentivise the flexible and efficient operation of assets in response to system needs e.g. during sustained periods of system stress. </a:t>
            </a:r>
          </a:p>
          <a:p>
            <a:pPr>
              <a:lnSpc>
                <a:spcPct val="115000"/>
              </a:lnSpc>
              <a:spcBef>
                <a:spcPts val="0"/>
              </a:spcBef>
            </a:pPr>
            <a:r>
              <a:rPr lang="en-GB" sz="1600" dirty="0"/>
              <a:t>Higher investment costs from technologies being First of a Kind and with uncertain future operating profiles, and low carbon flexibility not being sufficiently valued in current market arrangement. </a:t>
            </a:r>
          </a:p>
          <a:p>
            <a:pPr>
              <a:lnSpc>
                <a:spcPct val="115000"/>
              </a:lnSpc>
              <a:spcBef>
                <a:spcPts val="0"/>
              </a:spcBef>
            </a:pPr>
            <a:r>
              <a:rPr lang="en-GB" sz="1600" dirty="0"/>
              <a:t>To address these challenges, we need to ensure that the electricity market is designed in a way that sends: </a:t>
            </a:r>
          </a:p>
          <a:p>
            <a:pPr lvl="1">
              <a:lnSpc>
                <a:spcPct val="115000"/>
              </a:lnSpc>
              <a:spcBef>
                <a:spcPts val="0"/>
              </a:spcBef>
            </a:pPr>
            <a:r>
              <a:rPr lang="en-GB" sz="1600" dirty="0"/>
              <a:t>Sharper operational signals demonstrating when and where valuable flexibility is needed, and to which these technologies can respond; and </a:t>
            </a:r>
          </a:p>
          <a:p>
            <a:pPr lvl="1">
              <a:lnSpc>
                <a:spcPct val="115000"/>
              </a:lnSpc>
              <a:spcBef>
                <a:spcPts val="0"/>
              </a:spcBef>
            </a:pPr>
            <a:r>
              <a:rPr lang="en-GB" sz="1600" dirty="0"/>
              <a:t>sufficient investment signals to bring forward technologies and services of all sizes and types. </a:t>
            </a:r>
            <a:endParaRPr lang="en-GB" sz="16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1" y="-387226"/>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3:</a:t>
            </a:r>
          </a:p>
          <a:p>
            <a:r>
              <a:rPr lang="en-GB" sz="1800" dirty="0">
                <a:effectLst/>
                <a:latin typeface="Calibri "/>
                <a:ea typeface="Aptos" panose="020B0004020202020204" pitchFamily="34" charset="0"/>
                <a:cs typeface="Times New Roman" panose="02020603050405020304" pitchFamily="18" charset="0"/>
              </a:rPr>
              <a:t>Transitioning away from an unabated gas-based system to a flexible, resilient, decarbonised electricity system</a:t>
            </a:r>
          </a:p>
          <a:p>
            <a:r>
              <a:rPr lang="en-GB" sz="1800" b="1" dirty="0">
                <a:solidFill>
                  <a:srgbClr val="2AC4C4"/>
                </a:solidFill>
                <a:latin typeface="Calibri "/>
                <a:ea typeface="Calibri" panose="020F0502020204030204" pitchFamily="34" charset="0"/>
                <a:cs typeface="Times New Roman" panose="02020603050405020304" pitchFamily="18" charset="0"/>
              </a:rPr>
              <a:t>Capacity Adequacy &amp; Flexibility </a:t>
            </a:r>
            <a:endParaRPr lang="en-GB" sz="2400" b="1" dirty="0">
              <a:solidFill>
                <a:srgbClr val="2AC4C4"/>
              </a:solidFill>
              <a:latin typeface="Calibri "/>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45314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4294967295"/>
          </p:nvPr>
        </p:nvSpPr>
        <p:spPr>
          <a:xfrm>
            <a:off x="0" y="849313"/>
            <a:ext cx="11903075" cy="5770562"/>
          </a:xfrm>
        </p:spPr>
        <p:txBody>
          <a:bodyPr anchor="t">
            <a:normAutofit lnSpcReduction="10000"/>
          </a:bodyPr>
          <a:lstStyle/>
          <a:p>
            <a:pPr marL="457200" lvl="1" indent="0">
              <a:lnSpc>
                <a:spcPct val="120000"/>
              </a:lnSpc>
              <a:spcBef>
                <a:spcPts val="300"/>
              </a:spcBef>
              <a:spcAft>
                <a:spcPts val="300"/>
              </a:spcAft>
              <a:buNone/>
            </a:pPr>
            <a:endParaRPr lang="en-GB" sz="1600" dirty="0">
              <a:latin typeface="Tahoma" panose="020B0604030504040204" pitchFamily="34" charset="0"/>
              <a:ea typeface="Calibri" panose="020F0502020204030204" pitchFamily="34" charset="0"/>
            </a:endParaRPr>
          </a:p>
          <a:p>
            <a:pPr marL="914400" lvl="2" indent="0">
              <a:buNone/>
            </a:pPr>
            <a:endParaRPr lang="en-GB" sz="1400" dirty="0">
              <a:latin typeface="Tahoma" panose="020B0604030504040204" pitchFamily="34" charset="0"/>
              <a:cs typeface="Times New Roman" panose="02020603050405020304" pitchFamily="18" charset="0"/>
            </a:endParaRPr>
          </a:p>
          <a:p>
            <a:pPr marL="0" lvl="0" indent="0">
              <a:lnSpc>
                <a:spcPct val="115000"/>
              </a:lnSpc>
              <a:spcBef>
                <a:spcPts val="0"/>
              </a:spcBef>
              <a:buNone/>
            </a:pPr>
            <a:r>
              <a:rPr lang="en-GB" sz="1900" dirty="0">
                <a:latin typeface="Calibri "/>
                <a:cs typeface="Times New Roman" panose="02020603050405020304" pitchFamily="18" charset="0"/>
              </a:rPr>
              <a:t>Ensuring a secure and reliable low carbon system</a:t>
            </a:r>
          </a:p>
          <a:p>
            <a:pPr marL="800100" lvl="1" indent="-342900">
              <a:lnSpc>
                <a:spcPct val="115000"/>
              </a:lnSpc>
              <a:spcBef>
                <a:spcPts val="0"/>
              </a:spcBef>
              <a:buFont typeface="Symbol" panose="05050102010706020507" pitchFamily="18" charset="2"/>
              <a:buChar char=""/>
            </a:pPr>
            <a:r>
              <a:rPr lang="en-GB" sz="1600" dirty="0">
                <a:latin typeface="Calibri "/>
              </a:rPr>
              <a:t>Reforming the Capacity Market (Optimised CM): </a:t>
            </a:r>
          </a:p>
          <a:p>
            <a:pPr marL="1257300" lvl="2" indent="-342900">
              <a:lnSpc>
                <a:spcPct val="115000"/>
              </a:lnSpc>
              <a:spcBef>
                <a:spcPts val="0"/>
              </a:spcBef>
              <a:buFont typeface="Symbol" panose="05050102010706020507" pitchFamily="18" charset="2"/>
              <a:buChar char=""/>
            </a:pPr>
            <a:r>
              <a:rPr lang="en-GB" sz="1600" dirty="0">
                <a:latin typeface="Calibri "/>
              </a:rPr>
              <a:t>current technology-neutral CM to date has brought forward mostly fossil fuel-based generation.</a:t>
            </a:r>
          </a:p>
          <a:p>
            <a:pPr marL="1257300" lvl="2" indent="-342900">
              <a:lnSpc>
                <a:spcPct val="115000"/>
              </a:lnSpc>
              <a:spcBef>
                <a:spcPts val="0"/>
              </a:spcBef>
              <a:buFont typeface="Symbol" panose="05050102010706020507" pitchFamily="18" charset="2"/>
              <a:buChar char=""/>
            </a:pPr>
            <a:r>
              <a:rPr lang="en-GB" sz="1600" dirty="0">
                <a:latin typeface="Calibri "/>
              </a:rPr>
              <a:t>Valuing  characteristics such as low carbon capacity and/or the flexibility capabilities needed to meet key system requirements, such as: </a:t>
            </a:r>
          </a:p>
          <a:p>
            <a:pPr marL="1714500" lvl="3" indent="-342900">
              <a:lnSpc>
                <a:spcPct val="115000"/>
              </a:lnSpc>
              <a:spcBef>
                <a:spcPts val="0"/>
              </a:spcBef>
              <a:buFont typeface="Symbol" panose="05050102010706020507" pitchFamily="18" charset="2"/>
              <a:buChar char=""/>
            </a:pPr>
            <a:r>
              <a:rPr lang="en-GB" sz="1600" dirty="0">
                <a:latin typeface="Calibri "/>
              </a:rPr>
              <a:t>‘response time’ - the speed at which assets can respond to signals; and </a:t>
            </a:r>
          </a:p>
          <a:p>
            <a:pPr marL="1714500" lvl="3" indent="-342900">
              <a:lnSpc>
                <a:spcPct val="115000"/>
              </a:lnSpc>
              <a:spcBef>
                <a:spcPts val="0"/>
              </a:spcBef>
              <a:buFont typeface="Symbol" panose="05050102010706020507" pitchFamily="18" charset="2"/>
              <a:buChar char=""/>
            </a:pPr>
            <a:r>
              <a:rPr lang="en-GB" sz="1600" dirty="0">
                <a:latin typeface="Calibri "/>
              </a:rPr>
              <a:t> ‘sustained response’ - the ability to sustain capacity over a prolonged period of time. </a:t>
            </a:r>
          </a:p>
          <a:p>
            <a:pPr marL="1257300" lvl="2" indent="-342900">
              <a:lnSpc>
                <a:spcPct val="115000"/>
              </a:lnSpc>
              <a:spcBef>
                <a:spcPts val="0"/>
              </a:spcBef>
              <a:buFont typeface="Symbol" panose="05050102010706020507" pitchFamily="18" charset="2"/>
              <a:buChar char=""/>
            </a:pPr>
            <a:r>
              <a:rPr lang="en-GB" sz="1600" dirty="0">
                <a:latin typeface="Calibri "/>
              </a:rPr>
              <a:t>taking forward the single auction with multiple clearing prices auction design, with a minimum procurement target</a:t>
            </a:r>
          </a:p>
          <a:p>
            <a:pPr marL="1257300" lvl="2" indent="-342900">
              <a:lnSpc>
                <a:spcPct val="115000"/>
              </a:lnSpc>
              <a:spcBef>
                <a:spcPts val="0"/>
              </a:spcBef>
              <a:buFont typeface="Symbol" panose="05050102010706020507" pitchFamily="18" charset="2"/>
              <a:buChar char=""/>
            </a:pPr>
            <a:r>
              <a:rPr lang="en-GB" sz="1600" dirty="0">
                <a:latin typeface="Calibri "/>
              </a:rPr>
              <a:t>Further work is underway to develop how minima should be defined and set</a:t>
            </a:r>
          </a:p>
          <a:p>
            <a:pPr marL="1257300" lvl="2" indent="-342900">
              <a:lnSpc>
                <a:spcPct val="115000"/>
              </a:lnSpc>
              <a:spcBef>
                <a:spcPts val="0"/>
              </a:spcBef>
              <a:buFont typeface="Symbol" panose="05050102010706020507" pitchFamily="18" charset="2"/>
              <a:buChar char=""/>
            </a:pPr>
            <a:r>
              <a:rPr lang="en-GB" sz="1600" dirty="0">
                <a:latin typeface="Calibri "/>
              </a:rPr>
              <a:t>CM also needs to reflect the changing nature of security of supply through: </a:t>
            </a:r>
          </a:p>
          <a:p>
            <a:pPr marL="1714500" lvl="3" indent="-342900">
              <a:lnSpc>
                <a:spcPct val="115000"/>
              </a:lnSpc>
              <a:spcBef>
                <a:spcPts val="0"/>
              </a:spcBef>
              <a:buFont typeface="Symbol" panose="05050102010706020507" pitchFamily="18" charset="2"/>
              <a:buChar char=""/>
            </a:pPr>
            <a:r>
              <a:rPr lang="en-GB" sz="1600" dirty="0">
                <a:latin typeface="Calibri "/>
              </a:rPr>
              <a:t>Auction targets: for years beyond the four-year ahead (T-4) Delivery Years, </a:t>
            </a:r>
          </a:p>
          <a:p>
            <a:pPr marL="1714500" lvl="3" indent="-342900">
              <a:lnSpc>
                <a:spcPct val="115000"/>
              </a:lnSpc>
              <a:spcBef>
                <a:spcPts val="0"/>
              </a:spcBef>
              <a:buFont typeface="Symbol" panose="05050102010706020507" pitchFamily="18" charset="2"/>
              <a:buChar char=""/>
            </a:pPr>
            <a:r>
              <a:rPr lang="en-GB" sz="1600" dirty="0">
                <a:latin typeface="Calibri "/>
              </a:rPr>
              <a:t>Considering further changes: to mitigate risks to security of supply. consult on further CM changes in due course. </a:t>
            </a:r>
          </a:p>
          <a:p>
            <a:pPr marL="1714500" lvl="3" indent="-342900">
              <a:lnSpc>
                <a:spcPct val="115000"/>
              </a:lnSpc>
              <a:spcBef>
                <a:spcPts val="0"/>
              </a:spcBef>
              <a:buFont typeface="Symbol" panose="05050102010706020507" pitchFamily="18" charset="2"/>
              <a:buChar char=""/>
            </a:pPr>
            <a:r>
              <a:rPr lang="en-GB" sz="1600" dirty="0">
                <a:latin typeface="Calibri "/>
              </a:rPr>
              <a:t>Ensuring the reliability standard is fit for purpose: exploring changing nature of future stress events</a:t>
            </a:r>
          </a:p>
          <a:p>
            <a:pPr marL="1714500" lvl="3" indent="-342900">
              <a:lnSpc>
                <a:spcPct val="115000"/>
              </a:lnSpc>
              <a:spcBef>
                <a:spcPts val="0"/>
              </a:spcBef>
              <a:buFont typeface="Symbol" panose="05050102010706020507" pitchFamily="18" charset="2"/>
              <a:buChar char=""/>
            </a:pPr>
            <a:r>
              <a:rPr lang="en-GB" sz="1600" dirty="0">
                <a:latin typeface="Calibri "/>
              </a:rPr>
              <a:t> The GB Reliability Standard metric – 3 hours Loss of Load Expectation (LOLE), we expect the nature of future stress events to change.</a:t>
            </a:r>
          </a:p>
          <a:p>
            <a:pPr marL="2171700" lvl="4" indent="-342900">
              <a:lnSpc>
                <a:spcPct val="115000"/>
              </a:lnSpc>
              <a:spcBef>
                <a:spcPts val="0"/>
              </a:spcBef>
              <a:buFont typeface="Symbol" panose="05050102010706020507" pitchFamily="18" charset="2"/>
              <a:buChar char=""/>
            </a:pPr>
            <a:r>
              <a:rPr lang="en-GB" sz="1600" dirty="0">
                <a:latin typeface="Calibri "/>
              </a:rPr>
              <a:t>more correlated weather-driven reductions in supply, with increased risk of extended periods of system stress and larger reductions in output; </a:t>
            </a:r>
          </a:p>
          <a:p>
            <a:pPr marL="2171700" lvl="4" indent="-342900">
              <a:lnSpc>
                <a:spcPct val="115000"/>
              </a:lnSpc>
              <a:spcBef>
                <a:spcPts val="0"/>
              </a:spcBef>
              <a:buFont typeface="Symbol" panose="05050102010706020507" pitchFamily="18" charset="2"/>
              <a:buChar char=""/>
            </a:pPr>
            <a:r>
              <a:rPr lang="en-GB" sz="1600" dirty="0">
                <a:latin typeface="Calibri "/>
              </a:rPr>
              <a:t>plant outages no longer being a defining factor in system stress; and </a:t>
            </a:r>
          </a:p>
          <a:p>
            <a:pPr marL="2171700" lvl="4" indent="-342900">
              <a:lnSpc>
                <a:spcPct val="115000"/>
              </a:lnSpc>
              <a:spcBef>
                <a:spcPts val="0"/>
              </a:spcBef>
              <a:buFont typeface="Symbol" panose="05050102010706020507" pitchFamily="18" charset="2"/>
              <a:buChar char=""/>
            </a:pPr>
            <a:r>
              <a:rPr lang="en-GB" sz="1600" dirty="0">
                <a:latin typeface="Calibri "/>
              </a:rPr>
              <a:t>increased instances where system stress likely occurs outside of peak demand periods</a:t>
            </a:r>
          </a:p>
          <a:p>
            <a:pPr marL="914400" lvl="2" indent="0">
              <a:lnSpc>
                <a:spcPct val="115000"/>
              </a:lnSpc>
              <a:spcBef>
                <a:spcPts val="0"/>
              </a:spcBef>
              <a:buNone/>
            </a:pPr>
            <a:endParaRPr lang="en-GB" sz="11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1" y="-387226"/>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3:</a:t>
            </a:r>
          </a:p>
          <a:p>
            <a:r>
              <a:rPr lang="en-GB" sz="1800" dirty="0">
                <a:effectLst/>
                <a:latin typeface="Calibri "/>
                <a:ea typeface="Aptos" panose="020B0004020202020204" pitchFamily="34" charset="0"/>
                <a:cs typeface="Times New Roman" panose="02020603050405020304" pitchFamily="18" charset="0"/>
              </a:rPr>
              <a:t>Transitioning away from an unabated gas-based system to a flexible, resilient, decarbonised electricity system</a:t>
            </a:r>
          </a:p>
          <a:p>
            <a:r>
              <a:rPr lang="en-GB" sz="1800" b="1" dirty="0">
                <a:solidFill>
                  <a:srgbClr val="2AC4C4"/>
                </a:solidFill>
                <a:latin typeface="Calibri "/>
                <a:ea typeface="Calibri" panose="020F0502020204030204" pitchFamily="34" charset="0"/>
                <a:cs typeface="Times New Roman" panose="02020603050405020304" pitchFamily="18" charset="0"/>
              </a:rPr>
              <a:t>Capacity Adequacy &amp; Flexibility </a:t>
            </a:r>
            <a:endParaRPr lang="en-GB" sz="2400" b="1" dirty="0">
              <a:solidFill>
                <a:srgbClr val="2AC4C4"/>
              </a:solidFill>
              <a:latin typeface="Calibri "/>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68985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4294967295"/>
          </p:nvPr>
        </p:nvSpPr>
        <p:spPr>
          <a:xfrm>
            <a:off x="0" y="849313"/>
            <a:ext cx="11903075" cy="6121758"/>
          </a:xfrm>
        </p:spPr>
        <p:txBody>
          <a:bodyPr anchor="t">
            <a:normAutofit/>
          </a:bodyPr>
          <a:lstStyle/>
          <a:p>
            <a:pPr marL="457200" lvl="1" indent="0">
              <a:lnSpc>
                <a:spcPct val="120000"/>
              </a:lnSpc>
              <a:spcBef>
                <a:spcPts val="300"/>
              </a:spcBef>
              <a:spcAft>
                <a:spcPts val="300"/>
              </a:spcAft>
              <a:buNone/>
            </a:pPr>
            <a:endParaRPr lang="en-GB" sz="1600" dirty="0">
              <a:latin typeface="Tahoma" panose="020B0604030504040204" pitchFamily="34" charset="0"/>
              <a:ea typeface="Calibri" panose="020F0502020204030204" pitchFamily="34" charset="0"/>
            </a:endParaRPr>
          </a:p>
          <a:p>
            <a:pPr marL="0" lvl="0" indent="0">
              <a:lnSpc>
                <a:spcPct val="115000"/>
              </a:lnSpc>
              <a:spcBef>
                <a:spcPts val="0"/>
              </a:spcBef>
              <a:buNone/>
            </a:pPr>
            <a:endParaRPr lang="en-GB" sz="1400" dirty="0">
              <a:latin typeface="Tahoma" panose="020B0604030504040204" pitchFamily="34" charset="0"/>
              <a:cs typeface="Times New Roman" panose="02020603050405020304" pitchFamily="18" charset="0"/>
            </a:endParaRPr>
          </a:p>
          <a:p>
            <a:pPr marL="0" lvl="0" indent="0">
              <a:lnSpc>
                <a:spcPct val="115000"/>
              </a:lnSpc>
              <a:spcBef>
                <a:spcPts val="0"/>
              </a:spcBef>
              <a:buNone/>
            </a:pPr>
            <a:r>
              <a:rPr lang="en-GB" sz="1900" dirty="0">
                <a:latin typeface="Calibri "/>
                <a:cs typeface="Times New Roman" panose="02020603050405020304" pitchFamily="18" charset="0"/>
              </a:rPr>
              <a:t>Delivering the flexibility needed for a secure and decarbonised power system</a:t>
            </a:r>
          </a:p>
          <a:p>
            <a:pPr marL="0" lvl="0" indent="0">
              <a:lnSpc>
                <a:spcPct val="115000"/>
              </a:lnSpc>
              <a:spcBef>
                <a:spcPts val="0"/>
              </a:spcBef>
              <a:buNone/>
            </a:pPr>
            <a:r>
              <a:rPr lang="en-GB" sz="1400" dirty="0">
                <a:latin typeface="Calibri "/>
              </a:rPr>
              <a:t>“Based on our internal analysis we expect that a limited amount of new build gas capacity will be required in the immediate term to ensure a secure and reliable system, to replace existing generation capacity as it expires. It is the only mature technology capable of providing sustained flexible capacity whilst low carbon long-duration alternatives, such as Power CCUS, H2P, and LDES scale up as we move into the 2030s.”</a:t>
            </a:r>
          </a:p>
          <a:p>
            <a:pPr marL="0" lvl="0" indent="0">
              <a:lnSpc>
                <a:spcPct val="115000"/>
              </a:lnSpc>
              <a:spcBef>
                <a:spcPts val="0"/>
              </a:spcBef>
              <a:buNone/>
            </a:pPr>
            <a:endParaRPr lang="en-GB" sz="1400" dirty="0">
              <a:latin typeface="Calibri "/>
            </a:endParaRPr>
          </a:p>
          <a:p>
            <a:pPr marL="0" lvl="0" indent="0">
              <a:lnSpc>
                <a:spcPct val="115000"/>
              </a:lnSpc>
              <a:spcBef>
                <a:spcPts val="0"/>
              </a:spcBef>
              <a:buNone/>
            </a:pPr>
            <a:r>
              <a:rPr lang="en-GB" sz="1400" dirty="0">
                <a:latin typeface="Calibri "/>
              </a:rPr>
              <a:t>sharper operational signals are required to strengthen the investment case for distributed flexibility.</a:t>
            </a:r>
          </a:p>
          <a:p>
            <a:pPr>
              <a:lnSpc>
                <a:spcPct val="115000"/>
              </a:lnSpc>
              <a:spcBef>
                <a:spcPts val="0"/>
              </a:spcBef>
            </a:pPr>
            <a:r>
              <a:rPr lang="en-GB" sz="1400" dirty="0">
                <a:latin typeface="Calibri "/>
              </a:rPr>
              <a:t>The key barriers to sharper operational signals are: </a:t>
            </a:r>
          </a:p>
          <a:p>
            <a:pPr>
              <a:lnSpc>
                <a:spcPct val="115000"/>
              </a:lnSpc>
              <a:spcBef>
                <a:spcPts val="0"/>
              </a:spcBef>
            </a:pPr>
            <a:r>
              <a:rPr lang="en-GB" sz="1400" dirty="0">
                <a:latin typeface="Calibri "/>
              </a:rPr>
              <a:t> inefficient market operations; </a:t>
            </a:r>
          </a:p>
          <a:p>
            <a:pPr>
              <a:lnSpc>
                <a:spcPct val="115000"/>
              </a:lnSpc>
              <a:spcBef>
                <a:spcPts val="0"/>
              </a:spcBef>
            </a:pPr>
            <a:r>
              <a:rPr lang="en-GB" sz="1400" dirty="0">
                <a:latin typeface="Calibri "/>
              </a:rPr>
              <a:t> barriers to market access; </a:t>
            </a:r>
          </a:p>
          <a:p>
            <a:pPr>
              <a:lnSpc>
                <a:spcPct val="115000"/>
              </a:lnSpc>
              <a:spcBef>
                <a:spcPts val="0"/>
              </a:spcBef>
            </a:pPr>
            <a:r>
              <a:rPr lang="en-GB" sz="1400" dirty="0">
                <a:latin typeface="Calibri "/>
              </a:rPr>
              <a:t> temporal signals that do not fully reflect system needs; and </a:t>
            </a:r>
          </a:p>
          <a:p>
            <a:pPr>
              <a:lnSpc>
                <a:spcPct val="115000"/>
              </a:lnSpc>
              <a:spcBef>
                <a:spcPts val="0"/>
              </a:spcBef>
            </a:pPr>
            <a:r>
              <a:rPr lang="en-GB" sz="1400" dirty="0">
                <a:latin typeface="Calibri "/>
              </a:rPr>
              <a:t> locational signals that do not fully reflect system needs.</a:t>
            </a:r>
          </a:p>
          <a:p>
            <a:pPr marL="0" lvl="0" indent="0">
              <a:lnSpc>
                <a:spcPct val="115000"/>
              </a:lnSpc>
              <a:spcBef>
                <a:spcPts val="0"/>
              </a:spcBef>
              <a:buNone/>
            </a:pPr>
            <a:endParaRPr lang="en-GB" sz="1400" dirty="0">
              <a:latin typeface="Calibri "/>
              <a:cs typeface="Times New Roman" panose="02020603050405020304" pitchFamily="18" charset="0"/>
            </a:endParaRPr>
          </a:p>
          <a:p>
            <a:pPr marL="0" lvl="0" indent="0">
              <a:lnSpc>
                <a:spcPct val="115000"/>
              </a:lnSpc>
              <a:spcBef>
                <a:spcPts val="0"/>
              </a:spcBef>
              <a:buNone/>
            </a:pPr>
            <a:endParaRPr lang="en-GB" sz="1400" dirty="0"/>
          </a:p>
          <a:p>
            <a:pPr marL="0" lvl="0" indent="0">
              <a:lnSpc>
                <a:spcPct val="115000"/>
              </a:lnSpc>
              <a:spcBef>
                <a:spcPts val="0"/>
              </a:spcBef>
              <a:buNone/>
            </a:pPr>
            <a:r>
              <a:rPr lang="en-GB" sz="1400" b="1" dirty="0"/>
              <a:t>Transitioning away from bespoke support </a:t>
            </a:r>
          </a:p>
          <a:p>
            <a:pPr marL="0" lvl="0" indent="0">
              <a:lnSpc>
                <a:spcPct val="115000"/>
              </a:lnSpc>
              <a:spcBef>
                <a:spcPts val="0"/>
              </a:spcBef>
              <a:buNone/>
            </a:pPr>
            <a:r>
              <a:rPr lang="en-GB" sz="1400" i="1" dirty="0"/>
              <a:t>Bespoke support mechanisms may be essential for developing and building confidence in novel low carbon flexible technologies. But as technology specific barriers are overcome and enabling infrastructure is rolled out, there are strong arguments for transitioning back to technology neutral, price-competitive allocations at the earliest opportunity. The Optimised CM should be the primary scheme for supporting the deployment of a competitive mix of low carbon flexibility</a:t>
            </a:r>
            <a:r>
              <a:rPr lang="en-GB" sz="1400" dirty="0"/>
              <a:t>. </a:t>
            </a:r>
            <a:endParaRPr lang="en-GB" sz="19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1" y="-387226"/>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3:</a:t>
            </a:r>
          </a:p>
          <a:p>
            <a:r>
              <a:rPr lang="en-GB" sz="1800" dirty="0">
                <a:effectLst/>
                <a:latin typeface="Calibri "/>
                <a:ea typeface="Aptos" panose="020B0004020202020204" pitchFamily="34" charset="0"/>
                <a:cs typeface="Times New Roman" panose="02020603050405020304" pitchFamily="18" charset="0"/>
              </a:rPr>
              <a:t>Transitioning away from an unabated gas-based system to a flexible, resilient, decarbonised electricity system</a:t>
            </a:r>
          </a:p>
          <a:p>
            <a:r>
              <a:rPr lang="en-GB" sz="1800" b="1" dirty="0">
                <a:solidFill>
                  <a:srgbClr val="2AC4C4"/>
                </a:solidFill>
                <a:latin typeface="Calibri "/>
                <a:ea typeface="Calibri" panose="020F0502020204030204" pitchFamily="34" charset="0"/>
                <a:cs typeface="Times New Roman" panose="02020603050405020304" pitchFamily="18" charset="0"/>
              </a:rPr>
              <a:t>Capacity Adequacy &amp; Flexibility </a:t>
            </a:r>
            <a:endParaRPr lang="en-GB" sz="2400" b="1" dirty="0">
              <a:solidFill>
                <a:srgbClr val="2AC4C4"/>
              </a:solidFill>
              <a:latin typeface="Calibri "/>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3159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4294967295"/>
          </p:nvPr>
        </p:nvSpPr>
        <p:spPr>
          <a:xfrm>
            <a:off x="0" y="849313"/>
            <a:ext cx="11903075" cy="5770562"/>
          </a:xfrm>
        </p:spPr>
        <p:txBody>
          <a:bodyPr anchor="t">
            <a:normAutofit/>
          </a:bodyPr>
          <a:lstStyle/>
          <a:p>
            <a:pPr marL="457200" lvl="1" indent="0">
              <a:lnSpc>
                <a:spcPct val="120000"/>
              </a:lnSpc>
              <a:spcBef>
                <a:spcPts val="300"/>
              </a:spcBef>
              <a:spcAft>
                <a:spcPts val="300"/>
              </a:spcAft>
              <a:buNone/>
            </a:pPr>
            <a:endParaRPr lang="en-GB" sz="1600" dirty="0">
              <a:latin typeface="Tahoma" panose="020B0604030504040204" pitchFamily="34" charset="0"/>
              <a:ea typeface="Calibri" panose="020F0502020204030204" pitchFamily="34" charset="0"/>
            </a:endParaRPr>
          </a:p>
          <a:p>
            <a:pPr marL="914400" lvl="2" indent="0">
              <a:buNone/>
            </a:pPr>
            <a:endParaRPr lang="en-GB" sz="1400" dirty="0">
              <a:latin typeface="Tahoma" panose="020B0604030504040204" pitchFamily="34" charset="0"/>
              <a:cs typeface="Times New Roman" panose="02020603050405020304" pitchFamily="18" charset="0"/>
            </a:endParaRPr>
          </a:p>
          <a:p>
            <a:pPr marL="0" lvl="0" indent="0">
              <a:lnSpc>
                <a:spcPct val="115000"/>
              </a:lnSpc>
              <a:spcBef>
                <a:spcPts val="0"/>
              </a:spcBef>
              <a:buNone/>
            </a:pPr>
            <a:r>
              <a:rPr lang="en-GB" sz="1900" dirty="0">
                <a:latin typeface="Calibri "/>
                <a:cs typeface="Times New Roman" panose="02020603050405020304" pitchFamily="18" charset="0"/>
              </a:rPr>
              <a:t>Discounted options</a:t>
            </a:r>
          </a:p>
          <a:p>
            <a:pPr marL="0" lvl="0" indent="0">
              <a:lnSpc>
                <a:spcPct val="115000"/>
              </a:lnSpc>
              <a:spcBef>
                <a:spcPts val="0"/>
              </a:spcBef>
              <a:buNone/>
            </a:pPr>
            <a:r>
              <a:rPr lang="en-GB" sz="1400" dirty="0"/>
              <a:t>The following options will not be taken forward for further consideration: cross-technology revenue cap and floor, Centralised Reliability Options, Strategic Reserve, and a Targeted Tender</a:t>
            </a:r>
          </a:p>
          <a:p>
            <a:pPr marL="0" lvl="0" indent="0">
              <a:lnSpc>
                <a:spcPct val="115000"/>
              </a:lnSpc>
              <a:spcBef>
                <a:spcPts val="0"/>
              </a:spcBef>
              <a:buNone/>
            </a:pPr>
            <a:endParaRPr lang="en-GB" sz="1900" dirty="0">
              <a:latin typeface="Calibri "/>
              <a:cs typeface="Times New Roman" panose="02020603050405020304" pitchFamily="18" charset="0"/>
            </a:endParaRPr>
          </a:p>
          <a:p>
            <a:pPr marL="0" lvl="0" indent="0">
              <a:lnSpc>
                <a:spcPct val="115000"/>
              </a:lnSpc>
              <a:spcBef>
                <a:spcPts val="0"/>
              </a:spcBef>
              <a:buNone/>
            </a:pPr>
            <a:r>
              <a:rPr lang="en-GB" sz="1900" dirty="0">
                <a:latin typeface="Calibri "/>
                <a:cs typeface="Times New Roman" panose="02020603050405020304" pitchFamily="18" charset="0"/>
              </a:rPr>
              <a:t>Conclusions and next steps</a:t>
            </a:r>
          </a:p>
          <a:p>
            <a:pPr marL="342900" lvl="0" indent="-342900">
              <a:lnSpc>
                <a:spcPct val="115000"/>
              </a:lnSpc>
              <a:spcBef>
                <a:spcPts val="0"/>
              </a:spcBef>
              <a:buFont typeface="Symbol" panose="05050102010706020507" pitchFamily="18" charset="2"/>
              <a:buChar char=""/>
            </a:pPr>
            <a:r>
              <a:rPr lang="en-GB" sz="1400" dirty="0"/>
              <a:t>We will progress the development of bespoke policy to support deployment of low carbon long-duration flexibility in the short term, including through the consultations on H2P and LDES published in December 2023 and January 2024 respectively. </a:t>
            </a:r>
            <a:endParaRPr lang="en-GB" sz="1900" dirty="0">
              <a:latin typeface="Calibri "/>
              <a:cs typeface="Times New Roman" panose="02020603050405020304" pitchFamily="18" charset="0"/>
            </a:endParaRPr>
          </a:p>
          <a:p>
            <a:pPr marL="342900" lvl="0" indent="-342900">
              <a:lnSpc>
                <a:spcPct val="115000"/>
              </a:lnSpc>
              <a:spcBef>
                <a:spcPts val="0"/>
              </a:spcBef>
              <a:buFont typeface="Symbol" panose="05050102010706020507" pitchFamily="18" charset="2"/>
              <a:buChar char=""/>
            </a:pPr>
            <a:r>
              <a:rPr lang="en-GB" sz="1400" dirty="0"/>
              <a:t>We will retain the CM as our capacity adequacy mechanism but optimise the auction to further support low carbon flexibility by introducing minima. </a:t>
            </a:r>
          </a:p>
          <a:p>
            <a:pPr marL="342900" lvl="0" indent="-342900">
              <a:lnSpc>
                <a:spcPct val="115000"/>
              </a:lnSpc>
              <a:spcBef>
                <a:spcPts val="0"/>
              </a:spcBef>
              <a:buFont typeface="Symbol" panose="05050102010706020507" pitchFamily="18" charset="2"/>
              <a:buChar char=""/>
            </a:pPr>
            <a:r>
              <a:rPr lang="en-GB" sz="1400" dirty="0"/>
              <a:t>We will continue to assess how minima interacts with the broader CM set up, prospective bespoke support mechanisms and REMA package to ensure optimal use. </a:t>
            </a:r>
          </a:p>
          <a:p>
            <a:pPr marL="342900" lvl="0" indent="-342900">
              <a:lnSpc>
                <a:spcPct val="115000"/>
              </a:lnSpc>
              <a:spcBef>
                <a:spcPts val="0"/>
              </a:spcBef>
              <a:buFont typeface="Symbol" panose="05050102010706020507" pitchFamily="18" charset="2"/>
              <a:buChar char=""/>
            </a:pPr>
            <a:r>
              <a:rPr lang="en-GB" sz="1400" dirty="0"/>
              <a:t>We will identify where additional optimisation may be required to ensure the CM effectively delivers REMA’s objectives. </a:t>
            </a:r>
          </a:p>
          <a:p>
            <a:pPr marL="342900" lvl="0" indent="-342900">
              <a:lnSpc>
                <a:spcPct val="115000"/>
              </a:lnSpc>
              <a:spcBef>
                <a:spcPts val="0"/>
              </a:spcBef>
              <a:buFont typeface="Symbol" panose="05050102010706020507" pitchFamily="18" charset="2"/>
              <a:buChar char=""/>
            </a:pPr>
            <a:r>
              <a:rPr lang="en-GB" sz="1400" dirty="0"/>
              <a:t>We will review the GB Reliability Standard to ensure the metric effectively addresses future risks to security of supply.</a:t>
            </a:r>
            <a:endParaRPr lang="en-GB" sz="19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1" y="-387226"/>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3:</a:t>
            </a:r>
          </a:p>
          <a:p>
            <a:r>
              <a:rPr lang="en-GB" sz="1800" dirty="0">
                <a:effectLst/>
                <a:latin typeface="Calibri "/>
                <a:ea typeface="Aptos" panose="020B0004020202020204" pitchFamily="34" charset="0"/>
                <a:cs typeface="Times New Roman" panose="02020603050405020304" pitchFamily="18" charset="0"/>
              </a:rPr>
              <a:t>Transitioning away from an unabated gas-based system to a flexible, resilient, decarbonised electricity system</a:t>
            </a:r>
          </a:p>
          <a:p>
            <a:r>
              <a:rPr lang="en-GB" sz="1800" b="1" dirty="0">
                <a:solidFill>
                  <a:srgbClr val="2AC4C4"/>
                </a:solidFill>
                <a:latin typeface="Calibri "/>
                <a:ea typeface="Calibri" panose="020F0502020204030204" pitchFamily="34" charset="0"/>
                <a:cs typeface="Times New Roman" panose="02020603050405020304" pitchFamily="18" charset="0"/>
              </a:rPr>
              <a:t>Capacity Adequacy &amp; Flexibility </a:t>
            </a:r>
            <a:endParaRPr lang="en-GB" sz="2400" b="1" dirty="0">
              <a:solidFill>
                <a:srgbClr val="2AC4C4"/>
              </a:solidFill>
              <a:latin typeface="Calibri "/>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0030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73A7704-FBD0-203F-6BBB-2DD815EC114E}"/>
              </a:ext>
            </a:extLst>
          </p:cNvPr>
          <p:cNvSpPr txBox="1"/>
          <p:nvPr/>
        </p:nvSpPr>
        <p:spPr>
          <a:xfrm>
            <a:off x="548393" y="2634954"/>
            <a:ext cx="11460104" cy="2308324"/>
          </a:xfrm>
          <a:prstGeom prst="rect">
            <a:avLst/>
          </a:prstGeom>
          <a:noFill/>
        </p:spPr>
        <p:txBody>
          <a:bodyPr wrap="square">
            <a:spAutoFit/>
          </a:bodyPr>
          <a:lstStyle/>
          <a:p>
            <a:r>
              <a:rPr lang="en-GB" sz="1800" dirty="0">
                <a:effectLst/>
                <a:latin typeface="Tahoma" panose="020B0604030504040204" pitchFamily="34" charset="0"/>
                <a:ea typeface="Tahoma" panose="020B0604030504040204" pitchFamily="34" charset="0"/>
                <a:cs typeface="Tahoma" panose="020B0604030504040204" pitchFamily="34" charset="0"/>
              </a:rPr>
              <a:t>BHA is the leading trade membership association solely representing the interests of the UK hydropower industry  </a:t>
            </a:r>
            <a:endParaRPr lang="en-GB" sz="18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endParaRPr lang="en-GB" sz="1800" dirty="0">
              <a:effectLst/>
              <a:latin typeface="Tahoma" panose="020B0604030504040204" pitchFamily="34" charset="0"/>
              <a:ea typeface="Tahoma" panose="020B0604030504040204" pitchFamily="34" charset="0"/>
              <a:cs typeface="Tahoma" panose="020B0604030504040204" pitchFamily="34" charset="0"/>
            </a:endParaRPr>
          </a:p>
          <a:p>
            <a:r>
              <a:rPr lang="en-GB" sz="1800" dirty="0">
                <a:effectLst/>
                <a:latin typeface="Tahoma" panose="020B0604030504040204" pitchFamily="34" charset="0"/>
                <a:ea typeface="Tahoma" panose="020B0604030504040204" pitchFamily="34" charset="0"/>
                <a:cs typeface="Tahoma" panose="020B0604030504040204" pitchFamily="34" charset="0"/>
              </a:rPr>
              <a:t>Our Mission is to drive growth in the sector by engaging, influencing and promoting Hydropower, Tidal Range and Pumped Storage Hydro, making these technologies relevant within the  Government’s ambition to enable a decarbonised, secure grid by 2035.</a:t>
            </a:r>
          </a:p>
          <a:p>
            <a:endParaRPr lang="en-GB" sz="1800" dirty="0">
              <a:effectLst/>
              <a:latin typeface="Tahoma" panose="020B0604030504040204" pitchFamily="34" charset="0"/>
              <a:ea typeface="Tahoma" panose="020B0604030504040204" pitchFamily="34" charset="0"/>
              <a:cs typeface="Tahoma" panose="020B0604030504040204" pitchFamily="34" charset="0"/>
            </a:endParaRPr>
          </a:p>
          <a:p>
            <a:r>
              <a:rPr lang="en-GB" sz="1800" dirty="0">
                <a:effectLst/>
                <a:latin typeface="Tahoma" panose="020B0604030504040204" pitchFamily="34" charset="0"/>
                <a:ea typeface="Tahoma" panose="020B0604030504040204" pitchFamily="34" charset="0"/>
                <a:cs typeface="Tahoma" panose="020B0604030504040204" pitchFamily="34" charset="0"/>
              </a:rPr>
              <a:t> </a:t>
            </a:r>
          </a:p>
        </p:txBody>
      </p:sp>
      <p:pic>
        <p:nvPicPr>
          <p:cNvPr id="3" name="Picture 2" descr="A picture containing screenshot, graphics, graphic design, text&#10;&#10;Description automatically generated">
            <a:extLst>
              <a:ext uri="{FF2B5EF4-FFF2-40B4-BE49-F238E27FC236}">
                <a16:creationId xmlns:a16="http://schemas.microsoft.com/office/drawing/2014/main" id="{8192AD66-BE63-9BDE-637B-102A1E03BDEF}"/>
              </a:ext>
            </a:extLst>
          </p:cNvPr>
          <p:cNvPicPr>
            <a:picLocks noChangeAspect="1"/>
          </p:cNvPicPr>
          <p:nvPr/>
        </p:nvPicPr>
        <p:blipFill rotWithShape="1">
          <a:blip r:embed="rId2"/>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5DB0FF62-2F40-FDB0-9273-DA9CEE79623C}"/>
              </a:ext>
            </a:extLst>
          </p:cNvPr>
          <p:cNvPicPr>
            <a:picLocks noChangeAspect="1"/>
          </p:cNvPicPr>
          <p:nvPr/>
        </p:nvPicPr>
        <p:blipFill>
          <a:blip r:embed="rId3"/>
          <a:stretch>
            <a:fillRect/>
          </a:stretch>
        </p:blipFill>
        <p:spPr>
          <a:xfrm>
            <a:off x="2957266" y="342551"/>
            <a:ext cx="5179027" cy="1484332"/>
          </a:xfrm>
          <a:prstGeom prst="rect">
            <a:avLst/>
          </a:prstGeom>
        </p:spPr>
      </p:pic>
    </p:spTree>
    <p:extLst>
      <p:ext uri="{BB962C8B-B14F-4D97-AF65-F5344CB8AC3E}">
        <p14:creationId xmlns:p14="http://schemas.microsoft.com/office/powerpoint/2010/main" val="325666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buNone/>
            </a:pPr>
            <a:r>
              <a:rPr lang="en-GB" sz="1600" dirty="0"/>
              <a:t>In the next stage of REMA, we will seek to develop both national and zonal models of wholesale market reform to enable a comparison between the two with the aims of designing models which can most appropriately allocate risk to market participants while delivering savings for consumers</a:t>
            </a:r>
            <a:endParaRPr lang="en-GB" sz="1600" dirty="0">
              <a:cs typeface="Times New Roman" panose="02020603050405020304" pitchFamily="18" charset="0"/>
            </a:endParaRPr>
          </a:p>
          <a:p>
            <a:pPr marL="0" indent="0">
              <a:buNone/>
            </a:pPr>
            <a:r>
              <a:rPr lang="en-GB" sz="1600" dirty="0"/>
              <a:t>We will also continue to consider where reforms to status quo elements such as settlement periods, the Balancing Mechanism, and operability services can deliver benefits for the system and consumers. We will no longer consider the ‘local markets’ model; instead, we will continue to consider what further actions are needed in order to deliver open, dynamic and coordinated markets for distributed low carbon flexibility.</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95E394CA-5A01-13AD-DB7C-B7D41D9BC214}"/>
              </a:ext>
            </a:extLst>
          </p:cNvPr>
          <p:cNvPicPr>
            <a:picLocks noChangeAspect="1"/>
          </p:cNvPicPr>
          <p:nvPr/>
        </p:nvPicPr>
        <p:blipFill>
          <a:blip r:embed="rId5"/>
          <a:stretch>
            <a:fillRect/>
          </a:stretch>
        </p:blipFill>
        <p:spPr>
          <a:xfrm>
            <a:off x="6004651" y="3151804"/>
            <a:ext cx="5890770" cy="2880610"/>
          </a:xfrm>
          <a:prstGeom prst="rect">
            <a:avLst/>
          </a:prstGeom>
        </p:spPr>
      </p:pic>
      <p:sp>
        <p:nvSpPr>
          <p:cNvPr id="14" name="TextBox 13">
            <a:extLst>
              <a:ext uri="{FF2B5EF4-FFF2-40B4-BE49-F238E27FC236}">
                <a16:creationId xmlns:a16="http://schemas.microsoft.com/office/drawing/2014/main" id="{1275DC79-98E7-CEDD-413F-7CBCC3F3E1C6}"/>
              </a:ext>
            </a:extLst>
          </p:cNvPr>
          <p:cNvSpPr txBox="1"/>
          <p:nvPr/>
        </p:nvSpPr>
        <p:spPr>
          <a:xfrm>
            <a:off x="164591" y="3429000"/>
            <a:ext cx="5589345" cy="2339102"/>
          </a:xfrm>
          <a:prstGeom prst="rect">
            <a:avLst/>
          </a:prstGeom>
          <a:noFill/>
        </p:spPr>
        <p:txBody>
          <a:bodyPr wrap="square">
            <a:spAutoFit/>
          </a:bodyPr>
          <a:lstStyle/>
          <a:p>
            <a:pPr marL="0" indent="0">
              <a:buNone/>
            </a:pPr>
            <a:endParaRPr lang="en-GB" sz="1800" dirty="0"/>
          </a:p>
          <a:p>
            <a:pPr marL="0" indent="0">
              <a:buNone/>
            </a:pPr>
            <a:r>
              <a:rPr lang="en-GB" sz="1600" dirty="0"/>
              <a:t>1)How do we ensure that efficient price signals are sent in the wholesale market so that whole-system costs are minimised? </a:t>
            </a:r>
          </a:p>
          <a:p>
            <a:pPr marL="0" indent="0">
              <a:buNone/>
            </a:pPr>
            <a:endParaRPr lang="en-GB" sz="1600" dirty="0"/>
          </a:p>
          <a:p>
            <a:pPr marL="0" indent="0">
              <a:buNone/>
            </a:pPr>
            <a:r>
              <a:rPr lang="en-GB" sz="1600" dirty="0"/>
              <a:t>2) How do we improve mechanisms and markets for balancing the system? </a:t>
            </a:r>
          </a:p>
          <a:p>
            <a:pPr marL="0" indent="0">
              <a:buNone/>
            </a:pPr>
            <a:endParaRPr lang="en-GB" sz="1600" dirty="0"/>
          </a:p>
          <a:p>
            <a:pPr marL="0" indent="0">
              <a:buNone/>
            </a:pPr>
            <a:r>
              <a:rPr lang="en-GB" sz="1600" dirty="0"/>
              <a:t>3) How do we ensure sufficient liquidity is maintained under future market arrangements? </a:t>
            </a:r>
          </a:p>
        </p:txBody>
      </p:sp>
    </p:spTree>
    <p:extLst>
      <p:ext uri="{BB962C8B-B14F-4D97-AF65-F5344CB8AC3E}">
        <p14:creationId xmlns:p14="http://schemas.microsoft.com/office/powerpoint/2010/main" val="1602897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spcBef>
                <a:spcPts val="0"/>
              </a:spcBef>
              <a:buNone/>
            </a:pPr>
            <a:r>
              <a:rPr lang="en-GB" sz="1600" dirty="0"/>
              <a:t>New challenges for keeping the system operating dependably and cost effective:</a:t>
            </a:r>
          </a:p>
          <a:p>
            <a:pPr>
              <a:spcBef>
                <a:spcPts val="0"/>
              </a:spcBef>
            </a:pPr>
            <a:r>
              <a:rPr lang="en-GB" sz="1600" dirty="0"/>
              <a:t>Generation output is becoming harder to predict, as it is more dependent on the weather</a:t>
            </a:r>
          </a:p>
          <a:p>
            <a:pPr>
              <a:spcBef>
                <a:spcPts val="0"/>
              </a:spcBef>
            </a:pPr>
            <a:r>
              <a:rPr lang="en-GB" sz="1600" dirty="0"/>
              <a:t>Electricity demand will also become harder to predict as in future it will depend on demand for heating which will be weather dependent, and electric vehicle charging patterns. </a:t>
            </a:r>
          </a:p>
          <a:p>
            <a:pPr>
              <a:spcBef>
                <a:spcPts val="0"/>
              </a:spcBef>
            </a:pPr>
            <a:r>
              <a:rPr lang="en-GB" sz="1600" dirty="0"/>
              <a:t>Generation is located further from demand, putting additional strain on networks, and creating challenges for system operation. </a:t>
            </a:r>
          </a:p>
          <a:p>
            <a:pPr>
              <a:spcBef>
                <a:spcPts val="0"/>
              </a:spcBef>
            </a:pPr>
            <a:r>
              <a:rPr lang="en-GB" sz="1600" dirty="0"/>
              <a:t>Generation is no longer providing the same suite of operability services needed to run the electricity system securely e.g. inertia. </a:t>
            </a:r>
          </a:p>
          <a:p>
            <a:pPr>
              <a:spcBef>
                <a:spcPts val="0"/>
              </a:spcBef>
            </a:pPr>
            <a:r>
              <a:rPr lang="en-GB" sz="1600" dirty="0"/>
              <a:t>New sources of flexibility are coming into the system and are increasingly located at distribution level where they are less visible to the System Operator, making it harder to co-ordinate and use them efficiently.</a:t>
            </a:r>
            <a:endParaRPr lang="en-GB" sz="1600" dirty="0">
              <a:cs typeface="Times New Roman" panose="02020603050405020304" pitchFamily="18" charset="0"/>
            </a:endParaRPr>
          </a:p>
          <a:p>
            <a:pPr marL="0" indent="0">
              <a:buNone/>
            </a:pPr>
            <a:endParaRPr lang="en-GB" sz="1600" dirty="0">
              <a:cs typeface="Times New Roman" panose="02020603050405020304" pitchFamily="18" charset="0"/>
            </a:endParaRPr>
          </a:p>
          <a:p>
            <a:pPr marL="0" lvl="0" indent="0">
              <a:lnSpc>
                <a:spcPct val="115000"/>
              </a:lnSpc>
              <a:spcBef>
                <a:spcPts val="0"/>
              </a:spcBef>
              <a:buNone/>
            </a:pPr>
            <a:r>
              <a:rPr lang="en-GB" sz="1600" dirty="0">
                <a:cs typeface="Times New Roman" panose="02020603050405020304" pitchFamily="18" charset="0"/>
              </a:rPr>
              <a:t>Transitioning to a net zero wholesale market</a:t>
            </a:r>
          </a:p>
          <a:p>
            <a:pPr marL="0" lvl="0" indent="0">
              <a:lnSpc>
                <a:spcPct val="115000"/>
              </a:lnSpc>
              <a:spcBef>
                <a:spcPts val="0"/>
              </a:spcBef>
              <a:buNone/>
            </a:pPr>
            <a:r>
              <a:rPr lang="en-GB" sz="1600" kern="100" dirty="0">
                <a:ea typeface="Aptos" panose="020B0004020202020204" pitchFamily="34" charset="0"/>
                <a:cs typeface="Times New Roman" panose="02020603050405020304" pitchFamily="18" charset="0"/>
              </a:rPr>
              <a:t>Summary of REMA options</a:t>
            </a:r>
          </a:p>
          <a:p>
            <a:pPr>
              <a:lnSpc>
                <a:spcPct val="115000"/>
              </a:lnSpc>
              <a:spcBef>
                <a:spcPts val="0"/>
              </a:spcBef>
            </a:pPr>
            <a:r>
              <a:rPr lang="en-GB" sz="1600" kern="100" dirty="0">
                <a:effectLst/>
                <a:ea typeface="Aptos" panose="020B0004020202020204" pitchFamily="34" charset="0"/>
                <a:cs typeface="Times New Roman" panose="02020603050405020304" pitchFamily="18" charset="0"/>
              </a:rPr>
              <a:t>Improving locational signals</a:t>
            </a:r>
          </a:p>
          <a:p>
            <a:pPr>
              <a:lnSpc>
                <a:spcPct val="115000"/>
              </a:lnSpc>
              <a:spcBef>
                <a:spcPts val="0"/>
              </a:spcBef>
            </a:pPr>
            <a:r>
              <a:rPr lang="en-GB" sz="1600" kern="100" dirty="0">
                <a:cs typeface="Times New Roman" panose="02020603050405020304" pitchFamily="18" charset="0"/>
              </a:rPr>
              <a:t>Improving temporal signals </a:t>
            </a:r>
          </a:p>
          <a:p>
            <a:pPr>
              <a:lnSpc>
                <a:spcPct val="115000"/>
              </a:lnSpc>
              <a:spcBef>
                <a:spcPts val="0"/>
              </a:spcBef>
            </a:pPr>
            <a:r>
              <a:rPr lang="en-GB" sz="1600" kern="100" dirty="0">
                <a:cs typeface="Times New Roman" panose="02020603050405020304" pitchFamily="18" charset="0"/>
              </a:rPr>
              <a:t>Improving balancing and ancillary services </a:t>
            </a:r>
          </a:p>
          <a:p>
            <a:pPr>
              <a:lnSpc>
                <a:spcPct val="115000"/>
              </a:lnSpc>
              <a:spcBef>
                <a:spcPts val="0"/>
              </a:spcBef>
            </a:pPr>
            <a:r>
              <a:rPr lang="en-GB" sz="1600" kern="100" dirty="0">
                <a:cs typeface="Times New Roman" panose="02020603050405020304" pitchFamily="18" charset="0"/>
              </a:rPr>
              <a:t>Improving local and national market co-ordination </a:t>
            </a:r>
          </a:p>
          <a:p>
            <a:pPr>
              <a:lnSpc>
                <a:spcPct val="115000"/>
              </a:lnSpc>
              <a:spcBef>
                <a:spcPts val="0"/>
              </a:spcBef>
            </a:pPr>
            <a:r>
              <a:rPr lang="en-GB" sz="1600" kern="100" dirty="0">
                <a:cs typeface="Times New Roman" panose="02020603050405020304" pitchFamily="18" charset="0"/>
              </a:rPr>
              <a:t>Improving market liquidity</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5622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lnSpc>
                <a:spcPct val="115000"/>
              </a:lnSpc>
              <a:spcBef>
                <a:spcPts val="0"/>
              </a:spcBef>
              <a:buNone/>
            </a:pPr>
            <a:r>
              <a:rPr lang="en-GB" sz="1900" dirty="0">
                <a:latin typeface="Calibri "/>
                <a:cs typeface="Times New Roman" panose="02020603050405020304" pitchFamily="18" charset="0"/>
              </a:rPr>
              <a:t>Options for sending more efficient locational signals</a:t>
            </a:r>
          </a:p>
          <a:p>
            <a:pPr lvl="1">
              <a:lnSpc>
                <a:spcPct val="115000"/>
              </a:lnSpc>
              <a:spcBef>
                <a:spcPts val="0"/>
              </a:spcBef>
            </a:pPr>
            <a:r>
              <a:rPr lang="en-GB" sz="1800" b="1" dirty="0">
                <a:latin typeface="Calibri "/>
              </a:rPr>
              <a:t>Locational investment signals </a:t>
            </a:r>
            <a:r>
              <a:rPr lang="en-GB" sz="1800" dirty="0">
                <a:latin typeface="Calibri "/>
              </a:rPr>
              <a:t>- incentivising where new assets should be built; and</a:t>
            </a:r>
          </a:p>
          <a:p>
            <a:pPr lvl="1">
              <a:lnSpc>
                <a:spcPct val="115000"/>
              </a:lnSpc>
              <a:spcBef>
                <a:spcPts val="0"/>
              </a:spcBef>
            </a:pPr>
            <a:r>
              <a:rPr lang="en-GB" sz="1800" b="1" dirty="0">
                <a:latin typeface="Calibri "/>
              </a:rPr>
              <a:t>Locational operational signals </a:t>
            </a:r>
            <a:r>
              <a:rPr lang="en-GB" sz="1800" dirty="0">
                <a:latin typeface="Calibri "/>
              </a:rPr>
              <a:t>- incentivising assets to produce or consume energy in a way that is beneficial for the system</a:t>
            </a:r>
          </a:p>
          <a:p>
            <a:pPr marL="457200" lvl="1" indent="0">
              <a:lnSpc>
                <a:spcPct val="115000"/>
              </a:lnSpc>
              <a:spcBef>
                <a:spcPts val="0"/>
              </a:spcBef>
              <a:buNone/>
            </a:pPr>
            <a:endParaRPr lang="en-GB" sz="1800" dirty="0">
              <a:latin typeface="Calibri "/>
            </a:endParaRPr>
          </a:p>
          <a:p>
            <a:pPr marL="0" indent="0">
              <a:lnSpc>
                <a:spcPct val="115000"/>
              </a:lnSpc>
              <a:spcBef>
                <a:spcPts val="0"/>
              </a:spcBef>
              <a:buNone/>
            </a:pPr>
            <a:r>
              <a:rPr lang="en-GB" sz="1800" dirty="0">
                <a:latin typeface="Calibri "/>
              </a:rPr>
              <a:t> We have considered two sets of market-based options for sending more efficient locational signals: </a:t>
            </a:r>
          </a:p>
          <a:p>
            <a:pPr marL="457200" lvl="1" indent="0">
              <a:lnSpc>
                <a:spcPct val="115000"/>
              </a:lnSpc>
              <a:spcBef>
                <a:spcPts val="0"/>
              </a:spcBef>
              <a:buNone/>
            </a:pPr>
            <a:r>
              <a:rPr lang="en-GB" sz="1800" dirty="0">
                <a:latin typeface="Calibri "/>
              </a:rPr>
              <a:t>• </a:t>
            </a:r>
            <a:r>
              <a:rPr lang="en-GB" sz="1800" b="1" dirty="0">
                <a:latin typeface="Calibri "/>
              </a:rPr>
              <a:t>Locational pricing options: </a:t>
            </a:r>
            <a:r>
              <a:rPr lang="en-GB" sz="1800" dirty="0">
                <a:latin typeface="Calibri "/>
              </a:rPr>
              <a:t>Nodal and zonal pricing. These options send both locational investment and locational operational signals through the wholesale market. </a:t>
            </a:r>
          </a:p>
          <a:p>
            <a:pPr marL="457200" lvl="1" indent="0">
              <a:lnSpc>
                <a:spcPct val="115000"/>
              </a:lnSpc>
              <a:spcBef>
                <a:spcPts val="0"/>
              </a:spcBef>
              <a:buNone/>
            </a:pPr>
            <a:r>
              <a:rPr lang="en-GB" sz="1800" dirty="0">
                <a:latin typeface="Calibri "/>
              </a:rPr>
              <a:t>• </a:t>
            </a:r>
            <a:r>
              <a:rPr lang="en-GB" sz="1800" b="1" dirty="0">
                <a:latin typeface="Calibri "/>
              </a:rPr>
              <a:t>Alternatives to locational pricing options: </a:t>
            </a:r>
            <a:r>
              <a:rPr lang="en-GB" sz="1800" dirty="0">
                <a:latin typeface="Calibri "/>
              </a:rPr>
              <a:t>transmission network charging reform, transmission network access reform, measures for constraint management, optimising the use of cross-border interconnectors, locational </a:t>
            </a:r>
            <a:r>
              <a:rPr lang="en-GB" sz="1800" dirty="0" err="1">
                <a:latin typeface="Calibri "/>
              </a:rPr>
              <a:t>CfD</a:t>
            </a:r>
            <a:r>
              <a:rPr lang="en-GB" sz="1800" dirty="0">
                <a:latin typeface="Calibri "/>
              </a:rPr>
              <a:t> and locational CM. </a:t>
            </a:r>
          </a:p>
          <a:p>
            <a:pPr marL="457200" lvl="1" indent="0">
              <a:lnSpc>
                <a:spcPct val="115000"/>
              </a:lnSpc>
              <a:spcBef>
                <a:spcPts val="0"/>
              </a:spcBef>
              <a:buNone/>
            </a:pPr>
            <a:r>
              <a:rPr lang="en-GB" sz="1800" dirty="0">
                <a:latin typeface="Calibri "/>
              </a:rPr>
              <a:t>These options primarily send a locational investment signal, outside of the wholesale market. </a:t>
            </a:r>
            <a:endParaRPr lang="en-GB" sz="1800" kern="100" dirty="0">
              <a:effectLst/>
              <a:latin typeface="Calibri "/>
              <a:ea typeface="Aptos" panose="020B0004020202020204" pitchFamily="34" charset="0"/>
              <a:cs typeface="Times New Roman" panose="02020603050405020304" pitchFamily="18" charset="0"/>
            </a:endParaRPr>
          </a:p>
          <a:p>
            <a:pPr marL="0" indent="0">
              <a:lnSpc>
                <a:spcPct val="115000"/>
              </a:lnSpc>
              <a:spcBef>
                <a:spcPts val="0"/>
              </a:spcBef>
              <a:buNone/>
            </a:pPr>
            <a:endParaRPr lang="en-GB" sz="1800" dirty="0">
              <a:latin typeface="Calibri "/>
              <a:cs typeface="Times New Roman" panose="02020603050405020304" pitchFamily="18" charset="0"/>
            </a:endParaRPr>
          </a:p>
          <a:p>
            <a:pPr marL="0" indent="0">
              <a:lnSpc>
                <a:spcPct val="115000"/>
              </a:lnSpc>
              <a:spcBef>
                <a:spcPts val="0"/>
              </a:spcBef>
              <a:buNone/>
            </a:pPr>
            <a:endParaRPr lang="en-GB" sz="19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3062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lnSpc>
                <a:spcPct val="115000"/>
              </a:lnSpc>
              <a:spcBef>
                <a:spcPts val="0"/>
              </a:spcBef>
              <a:buNone/>
            </a:pPr>
            <a:r>
              <a:rPr lang="en-GB" sz="1900" dirty="0">
                <a:latin typeface="Calibri "/>
                <a:cs typeface="Times New Roman" panose="02020603050405020304" pitchFamily="18" charset="0"/>
              </a:rPr>
              <a:t>Options set 1 – Locational pricing options – assessment of options and rationale for decisions </a:t>
            </a:r>
          </a:p>
          <a:p>
            <a:pPr marL="0" indent="0">
              <a:lnSpc>
                <a:spcPct val="115000"/>
              </a:lnSpc>
              <a:spcBef>
                <a:spcPts val="0"/>
              </a:spcBef>
              <a:buNone/>
            </a:pPr>
            <a:r>
              <a:rPr lang="en-GB" sz="1400" dirty="0"/>
              <a:t>The aim of locational pricing is to incentivise generation and demand; (i) locate in parts of the network where they would offer most value to the system and (ii) operate more efficiently to lower system costs.</a:t>
            </a:r>
          </a:p>
          <a:p>
            <a:pPr>
              <a:lnSpc>
                <a:spcPct val="115000"/>
              </a:lnSpc>
              <a:spcBef>
                <a:spcPts val="0"/>
              </a:spcBef>
            </a:pPr>
            <a:r>
              <a:rPr lang="en-GB" sz="1400" dirty="0"/>
              <a:t>Locational pricing would embed the locational value of energy into the wholesale price of electricity so it reflects the balance of supply and demand, as well as available network capacity, in each location.</a:t>
            </a:r>
          </a:p>
          <a:p>
            <a:pPr>
              <a:lnSpc>
                <a:spcPct val="115000"/>
              </a:lnSpc>
              <a:spcBef>
                <a:spcPts val="0"/>
              </a:spcBef>
            </a:pPr>
            <a:r>
              <a:rPr lang="en-GB" sz="1400" dirty="0"/>
              <a:t>This would mean different geographic locations would have different wholesale prices</a:t>
            </a:r>
          </a:p>
          <a:p>
            <a:pPr>
              <a:lnSpc>
                <a:spcPct val="115000"/>
              </a:lnSpc>
              <a:spcBef>
                <a:spcPts val="0"/>
              </a:spcBef>
            </a:pPr>
            <a:r>
              <a:rPr lang="en-GB" sz="1400" dirty="0"/>
              <a:t>Under locational pricing, one would expect areas with significant generation output relative to demand to have lower wholesale prices and vice versa</a:t>
            </a:r>
          </a:p>
          <a:p>
            <a:pPr>
              <a:lnSpc>
                <a:spcPct val="115000"/>
              </a:lnSpc>
              <a:spcBef>
                <a:spcPts val="0"/>
              </a:spcBef>
            </a:pPr>
            <a:r>
              <a:rPr lang="en-GB" sz="1400" dirty="0"/>
              <a:t>In the first consultation, we presented two options for introducing locational pricing: zonal pricing and nodal pricing. </a:t>
            </a:r>
          </a:p>
          <a:p>
            <a:pPr>
              <a:lnSpc>
                <a:spcPct val="115000"/>
              </a:lnSpc>
              <a:spcBef>
                <a:spcPts val="0"/>
              </a:spcBef>
            </a:pPr>
            <a:r>
              <a:rPr lang="en-GB" sz="1400" dirty="0"/>
              <a:t>The difference between the two is price granularity and dispatch. Nodal pricing sends a more granular locational signal, delivering different prices at hundreds of transmission nodes, but would require centralised dispatch</a:t>
            </a:r>
          </a:p>
          <a:p>
            <a:pPr>
              <a:lnSpc>
                <a:spcPct val="115000"/>
              </a:lnSpc>
              <a:spcBef>
                <a:spcPts val="0"/>
              </a:spcBef>
            </a:pPr>
            <a:r>
              <a:rPr lang="en-GB" sz="1400" dirty="0"/>
              <a:t>Zonal pricing, in contrast, would split GB’s wholesale market into a far smaller number of regional zones, for example up to maximum of a dozen.</a:t>
            </a:r>
          </a:p>
          <a:p>
            <a:pPr>
              <a:lnSpc>
                <a:spcPct val="115000"/>
              </a:lnSpc>
              <a:spcBef>
                <a:spcPts val="0"/>
              </a:spcBef>
            </a:pPr>
            <a:r>
              <a:rPr lang="en-GB" sz="1400" dirty="0">
                <a:latin typeface="Calibri "/>
                <a:cs typeface="Times New Roman" panose="02020603050405020304" pitchFamily="18" charset="0"/>
              </a:rPr>
              <a:t>DESNZ have now discounted Nodal but will continue to explore Zonal.</a:t>
            </a:r>
          </a:p>
          <a:p>
            <a:pPr marL="0" indent="0">
              <a:lnSpc>
                <a:spcPct val="115000"/>
              </a:lnSpc>
              <a:spcBef>
                <a:spcPts val="0"/>
              </a:spcBef>
              <a:buNone/>
            </a:pPr>
            <a:endParaRPr lang="en-GB" sz="1400" dirty="0"/>
          </a:p>
          <a:p>
            <a:pPr marL="0" indent="0">
              <a:lnSpc>
                <a:spcPct val="115000"/>
              </a:lnSpc>
              <a:spcBef>
                <a:spcPts val="0"/>
              </a:spcBef>
              <a:buNone/>
            </a:pPr>
            <a:r>
              <a:rPr lang="en-GB" sz="1400" dirty="0"/>
              <a:t>Locational pricing would increase the following risks for investors (which will likely affect the cost of capital): </a:t>
            </a:r>
          </a:p>
          <a:p>
            <a:pPr marL="457200" lvl="1" indent="0">
              <a:lnSpc>
                <a:spcPct val="115000"/>
              </a:lnSpc>
              <a:spcBef>
                <a:spcPts val="0"/>
              </a:spcBef>
              <a:buNone/>
            </a:pPr>
            <a:r>
              <a:rPr lang="en-GB" sz="1400" dirty="0"/>
              <a:t>• Price risk – the risk that generators make less revenue under locational pricing than they would do under national pricing (e.g. if their zone has consistently lower wholesale revenues), or that revenues are less predictable (due to changes on local supply and demand). </a:t>
            </a:r>
          </a:p>
          <a:p>
            <a:pPr marL="457200" lvl="1" indent="0">
              <a:lnSpc>
                <a:spcPct val="115000"/>
              </a:lnSpc>
              <a:spcBef>
                <a:spcPts val="0"/>
              </a:spcBef>
              <a:buNone/>
            </a:pPr>
            <a:r>
              <a:rPr lang="en-GB" sz="1400" dirty="0"/>
              <a:t>• Volume risk – the risk that generators are not dispatched as often (due to changes to their firm access rights) and therefore make lower and less predictable revenues.</a:t>
            </a:r>
            <a:endParaRPr lang="en-GB" sz="1400" dirty="0">
              <a:cs typeface="Times New Roman" panose="02020603050405020304" pitchFamily="18" charset="0"/>
            </a:endParaRPr>
          </a:p>
          <a:p>
            <a:pPr marL="0" indent="0">
              <a:lnSpc>
                <a:spcPct val="115000"/>
              </a:lnSpc>
              <a:spcBef>
                <a:spcPts val="0"/>
              </a:spcBef>
              <a:buNone/>
            </a:pPr>
            <a:r>
              <a:rPr lang="en-GB" sz="1400" b="1" dirty="0"/>
              <a:t>Implementation challenges: </a:t>
            </a:r>
            <a:r>
              <a:rPr lang="en-GB" sz="1400" dirty="0"/>
              <a:t>Introducing any form of locational pricing would be complex and take significant time. The level of difficulty would increase if central dispatch were also implemented in parallel</a:t>
            </a:r>
            <a:endParaRPr lang="en-GB" sz="19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00028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lnSpc>
                <a:spcPct val="115000"/>
              </a:lnSpc>
              <a:spcBef>
                <a:spcPts val="0"/>
              </a:spcBef>
              <a:buNone/>
            </a:pPr>
            <a:r>
              <a:rPr lang="en-GB" sz="1900" dirty="0">
                <a:latin typeface="Calibri "/>
                <a:cs typeface="Times New Roman" panose="02020603050405020304" pitchFamily="18" charset="0"/>
              </a:rPr>
              <a:t>Options set 2 – Alternatives to locational pricing – assessment of options and rationale for decisions </a:t>
            </a:r>
          </a:p>
          <a:p>
            <a:pPr marL="0" indent="0">
              <a:lnSpc>
                <a:spcPct val="115000"/>
              </a:lnSpc>
              <a:spcBef>
                <a:spcPts val="0"/>
              </a:spcBef>
              <a:buNone/>
            </a:pPr>
            <a:r>
              <a:rPr lang="en-GB" sz="1400" dirty="0"/>
              <a:t>Currently, the alternative options we are considering within REMA are: </a:t>
            </a:r>
          </a:p>
          <a:p>
            <a:pPr marL="342900" indent="-342900">
              <a:lnSpc>
                <a:spcPct val="115000"/>
              </a:lnSpc>
              <a:spcBef>
                <a:spcPts val="0"/>
              </a:spcBef>
              <a:buFont typeface="+mj-lt"/>
              <a:buAutoNum type="arabicPeriod"/>
            </a:pPr>
            <a:r>
              <a:rPr lang="en-GB" sz="1400" dirty="0"/>
              <a:t>Using Ofgem's pre-existing network charging reform programme (option A). </a:t>
            </a:r>
          </a:p>
          <a:p>
            <a:pPr marL="342900" indent="-342900">
              <a:lnSpc>
                <a:spcPct val="115000"/>
              </a:lnSpc>
              <a:spcBef>
                <a:spcPts val="0"/>
              </a:spcBef>
              <a:buFont typeface="+mj-lt"/>
              <a:buAutoNum type="arabicPeriod"/>
            </a:pPr>
            <a:r>
              <a:rPr lang="en-GB" sz="1400" dirty="0"/>
              <a:t>Reviewing Ofgem’s transmission network access arrangements (option B). </a:t>
            </a:r>
          </a:p>
          <a:p>
            <a:pPr marL="342900" indent="-342900">
              <a:lnSpc>
                <a:spcPct val="115000"/>
              </a:lnSpc>
              <a:spcBef>
                <a:spcPts val="0"/>
              </a:spcBef>
              <a:buFont typeface="+mj-lt"/>
              <a:buAutoNum type="arabicPeriod"/>
            </a:pPr>
            <a:r>
              <a:rPr lang="en-GB" sz="1400" dirty="0"/>
              <a:t>Expanding measures for constraint management (option C). </a:t>
            </a:r>
          </a:p>
          <a:p>
            <a:pPr marL="342900" indent="-342900">
              <a:lnSpc>
                <a:spcPct val="115000"/>
              </a:lnSpc>
              <a:spcBef>
                <a:spcPts val="0"/>
              </a:spcBef>
              <a:buFont typeface="+mj-lt"/>
              <a:buAutoNum type="arabicPeriod"/>
            </a:pPr>
            <a:r>
              <a:rPr lang="en-GB" sz="1400" dirty="0"/>
              <a:t>Optimising the use of cross-border interconnectors (option D).</a:t>
            </a:r>
          </a:p>
          <a:p>
            <a:pPr marL="342900" indent="-342900">
              <a:lnSpc>
                <a:spcPct val="115000"/>
              </a:lnSpc>
              <a:spcBef>
                <a:spcPts val="0"/>
              </a:spcBef>
              <a:buFont typeface="+mj-lt"/>
              <a:buAutoNum type="arabicPeriod"/>
            </a:pPr>
            <a:r>
              <a:rPr lang="en-GB" sz="1400" dirty="0"/>
              <a:t>Introducing a locational element to the CM (option E). </a:t>
            </a:r>
          </a:p>
          <a:p>
            <a:pPr marL="342900" indent="-342900">
              <a:lnSpc>
                <a:spcPct val="115000"/>
              </a:lnSpc>
              <a:spcBef>
                <a:spcPts val="0"/>
              </a:spcBef>
              <a:buFont typeface="+mj-lt"/>
              <a:buAutoNum type="arabicPeriod"/>
            </a:pPr>
            <a:r>
              <a:rPr lang="en-GB" sz="1400" dirty="0"/>
              <a:t>Introducing a locational element to the </a:t>
            </a:r>
            <a:r>
              <a:rPr lang="en-GB" sz="1400" dirty="0" err="1"/>
              <a:t>CfD</a:t>
            </a:r>
            <a:r>
              <a:rPr lang="en-GB" sz="1400" dirty="0"/>
              <a:t> (option F). </a:t>
            </a:r>
            <a:endParaRPr lang="en-GB" sz="1900" dirty="0">
              <a:latin typeface="Calibri "/>
              <a:cs typeface="Times New Roman" panose="02020603050405020304" pitchFamily="18" charset="0"/>
            </a:endParaRPr>
          </a:p>
          <a:p>
            <a:pPr marL="0" indent="0">
              <a:lnSpc>
                <a:spcPct val="115000"/>
              </a:lnSpc>
              <a:spcBef>
                <a:spcPts val="0"/>
              </a:spcBef>
              <a:buNone/>
            </a:pPr>
            <a:endParaRPr lang="en-GB" sz="1900" dirty="0">
              <a:latin typeface="Calibri "/>
              <a:cs typeface="Times New Roman" panose="02020603050405020304" pitchFamily="18" charset="0"/>
            </a:endParaRPr>
          </a:p>
          <a:p>
            <a:pPr marL="0" indent="0">
              <a:lnSpc>
                <a:spcPct val="115000"/>
              </a:lnSpc>
              <a:spcBef>
                <a:spcPts val="0"/>
              </a:spcBef>
              <a:buNone/>
            </a:pPr>
            <a:r>
              <a:rPr lang="en-GB" sz="1400" b="1" i="1" dirty="0"/>
              <a:t>Option A: Using Ofgem's pre-existing network charging reform programme (</a:t>
            </a:r>
            <a:r>
              <a:rPr lang="en-GB" sz="1400" b="1" i="1" dirty="0" err="1"/>
              <a:t>TNUoS</a:t>
            </a:r>
            <a:r>
              <a:rPr lang="en-GB" sz="1400" b="1" i="1" dirty="0"/>
              <a:t> and </a:t>
            </a:r>
            <a:r>
              <a:rPr lang="en-GB" sz="1400" b="1" i="1" dirty="0" err="1"/>
              <a:t>DUoS</a:t>
            </a:r>
            <a:r>
              <a:rPr lang="en-GB" sz="1400" b="1" i="1" dirty="0"/>
              <a:t>) </a:t>
            </a:r>
          </a:p>
          <a:p>
            <a:pPr marL="0" indent="0">
              <a:lnSpc>
                <a:spcPct val="115000"/>
              </a:lnSpc>
              <a:spcBef>
                <a:spcPts val="0"/>
              </a:spcBef>
              <a:buNone/>
            </a:pPr>
            <a:r>
              <a:rPr lang="en-GB" sz="1400" dirty="0" err="1"/>
              <a:t>TNUoS</a:t>
            </a:r>
            <a:r>
              <a:rPr lang="en-GB" sz="1400" dirty="0"/>
              <a:t> charges are the annual charges used to recover the costs of the transmission network from both demand and generation, set two months prior to taking effect. </a:t>
            </a:r>
          </a:p>
          <a:p>
            <a:pPr>
              <a:lnSpc>
                <a:spcPct val="115000"/>
              </a:lnSpc>
              <a:spcBef>
                <a:spcPts val="0"/>
              </a:spcBef>
            </a:pPr>
            <a:r>
              <a:rPr lang="en-GB" sz="1400" dirty="0" err="1"/>
              <a:t>TNUoS</a:t>
            </a:r>
            <a:r>
              <a:rPr lang="en-GB" sz="1400" dirty="0"/>
              <a:t> already sends a locational investment signal, as one component of the charge is broken down into 14 zones for demand and 27 zones for generation. Effectiveness of the investment signals sent by </a:t>
            </a:r>
            <a:r>
              <a:rPr lang="en-GB" sz="1400" dirty="0" err="1"/>
              <a:t>TNUoS</a:t>
            </a:r>
            <a:r>
              <a:rPr lang="en-GB" sz="1400" dirty="0"/>
              <a:t> is unclear at present. </a:t>
            </a:r>
          </a:p>
          <a:p>
            <a:pPr>
              <a:lnSpc>
                <a:spcPct val="115000"/>
              </a:lnSpc>
              <a:spcBef>
                <a:spcPts val="0"/>
              </a:spcBef>
            </a:pPr>
            <a:r>
              <a:rPr lang="en-GB" sz="1400" dirty="0"/>
              <a:t>There are significant differences in the generation charge between locations, and this is expected to increase further in the coming years. </a:t>
            </a:r>
          </a:p>
          <a:p>
            <a:pPr>
              <a:lnSpc>
                <a:spcPct val="115000"/>
              </a:lnSpc>
              <a:spcBef>
                <a:spcPts val="0"/>
              </a:spcBef>
            </a:pPr>
            <a:r>
              <a:rPr lang="en-GB" sz="1400" dirty="0"/>
              <a:t>The generation charges are also perceived to be volatile and hard to predict, making it challenging for market participants to respond to them in a considered manner. </a:t>
            </a:r>
          </a:p>
          <a:p>
            <a:pPr marL="0" indent="0">
              <a:lnSpc>
                <a:spcPct val="115000"/>
              </a:lnSpc>
              <a:spcBef>
                <a:spcPts val="0"/>
              </a:spcBef>
              <a:buNone/>
            </a:pPr>
            <a:endParaRPr lang="en-GB" sz="1400" b="1" i="1" dirty="0">
              <a:latin typeface="Calibri "/>
              <a:cs typeface="Times New Roman" panose="02020603050405020304" pitchFamily="18" charset="0"/>
            </a:endParaRPr>
          </a:p>
          <a:p>
            <a:pPr marL="0" indent="0">
              <a:lnSpc>
                <a:spcPct val="115000"/>
              </a:lnSpc>
              <a:spcBef>
                <a:spcPts val="0"/>
              </a:spcBef>
              <a:buNone/>
            </a:pPr>
            <a:r>
              <a:rPr lang="en-GB" sz="1400" dirty="0"/>
              <a:t>Ofgem and DESNZ have agreed to work on the programme of </a:t>
            </a:r>
            <a:r>
              <a:rPr lang="en-GB" sz="1400" dirty="0" err="1"/>
              <a:t>longterm</a:t>
            </a:r>
            <a:r>
              <a:rPr lang="en-GB" sz="1400" dirty="0"/>
              <a:t> </a:t>
            </a:r>
            <a:r>
              <a:rPr lang="en-GB" sz="1400" dirty="0" err="1"/>
              <a:t>TNUoS</a:t>
            </a:r>
            <a:r>
              <a:rPr lang="en-GB" sz="1400" dirty="0"/>
              <a:t> reform to the same timeframes as the REMA process, to ensure that decisions on the two can be taken together, given the interlinkages</a:t>
            </a:r>
            <a:endParaRPr lang="en-GB" sz="1900" b="1" i="1"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7716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lnSpc>
                <a:spcPct val="115000"/>
              </a:lnSpc>
              <a:spcBef>
                <a:spcPts val="0"/>
              </a:spcBef>
              <a:buNone/>
            </a:pPr>
            <a:r>
              <a:rPr lang="en-GB" sz="1400" b="1" i="1" dirty="0"/>
              <a:t>Option B: Reviewing Ofgem’s transmission network access arrangements</a:t>
            </a:r>
          </a:p>
          <a:p>
            <a:pPr marL="0" indent="0">
              <a:lnSpc>
                <a:spcPct val="115000"/>
              </a:lnSpc>
              <a:spcBef>
                <a:spcPts val="0"/>
              </a:spcBef>
              <a:buNone/>
            </a:pPr>
            <a:r>
              <a:rPr lang="en-GB" sz="1400" dirty="0"/>
              <a:t>Ofgem is therefore considering how access reform within a national wholesale market could be used to improve locational investment and operational signals to bring down the costs of building and operating a high-renewables system. Access rights reform of this nature has been considered several times by Ofgem previously.</a:t>
            </a:r>
            <a:endParaRPr lang="en-GB" sz="1400" b="1" i="1" dirty="0"/>
          </a:p>
          <a:p>
            <a:pPr marL="0" indent="0">
              <a:lnSpc>
                <a:spcPct val="115000"/>
              </a:lnSpc>
              <a:spcBef>
                <a:spcPts val="0"/>
              </a:spcBef>
              <a:buNone/>
            </a:pPr>
            <a:r>
              <a:rPr lang="en-GB" sz="1400" dirty="0"/>
              <a:t>Changes to firm access rights have the potential to improve investment signals, e.g. by better incentivising new generation assets not to locate behind network constraints as they would face increased volume risk (i.e., the risk that the network cannot physically accommodate their traded position due to network constraints and they are not compensated for being asked to reduce their output).</a:t>
            </a:r>
          </a:p>
          <a:p>
            <a:pPr>
              <a:lnSpc>
                <a:spcPct val="115000"/>
              </a:lnSpc>
              <a:spcBef>
                <a:spcPts val="0"/>
              </a:spcBef>
            </a:pPr>
            <a:r>
              <a:rPr lang="en-GB" sz="1400" b="1" dirty="0"/>
              <a:t>Changing access rights for new assets:</a:t>
            </a:r>
            <a:r>
              <a:rPr lang="en-GB" sz="1400" dirty="0"/>
              <a:t> This includes limiting firm access rights for new assets and then either auctioning or centrally allocating firm access rights for new assets. Under these options, existing users would retain their current firm access arrangements. </a:t>
            </a:r>
          </a:p>
          <a:p>
            <a:pPr>
              <a:lnSpc>
                <a:spcPct val="115000"/>
              </a:lnSpc>
              <a:spcBef>
                <a:spcPts val="0"/>
              </a:spcBef>
            </a:pPr>
            <a:r>
              <a:rPr lang="en-GB" sz="1400" b="1" dirty="0"/>
              <a:t>Changing access rights for existing and new assets: </a:t>
            </a:r>
            <a:r>
              <a:rPr lang="en-GB" sz="1400" dirty="0"/>
              <a:t>This includes all transmission access rights becoming non-firm, with all assets only having firm access rights to their local area.</a:t>
            </a:r>
            <a:endParaRPr lang="en-GB" sz="1400" b="1" i="1" dirty="0"/>
          </a:p>
          <a:p>
            <a:pPr marL="0" indent="0">
              <a:lnSpc>
                <a:spcPct val="115000"/>
              </a:lnSpc>
              <a:spcBef>
                <a:spcPts val="0"/>
              </a:spcBef>
              <a:buNone/>
            </a:pPr>
            <a:r>
              <a:rPr lang="en-GB" sz="1400" b="1" i="1" dirty="0"/>
              <a:t>Option C: Expanding measures for constraint management </a:t>
            </a:r>
            <a:endParaRPr lang="en-GB" sz="1050" dirty="0"/>
          </a:p>
          <a:p>
            <a:pPr marL="0" indent="0">
              <a:lnSpc>
                <a:spcPct val="115000"/>
              </a:lnSpc>
              <a:spcBef>
                <a:spcPts val="0"/>
              </a:spcBef>
              <a:buNone/>
            </a:pPr>
            <a:r>
              <a:rPr lang="en-GB" sz="1400" dirty="0"/>
              <a:t>The options being considering include: </a:t>
            </a:r>
          </a:p>
          <a:p>
            <a:pPr>
              <a:lnSpc>
                <a:spcPct val="115000"/>
              </a:lnSpc>
              <a:spcBef>
                <a:spcPts val="0"/>
              </a:spcBef>
            </a:pPr>
            <a:r>
              <a:rPr lang="en-GB" sz="1400" dirty="0"/>
              <a:t> Expanded local constraints markets – build on the constraints market in Scotland (CMZ) </a:t>
            </a:r>
          </a:p>
          <a:p>
            <a:pPr>
              <a:lnSpc>
                <a:spcPct val="115000"/>
              </a:lnSpc>
              <a:spcBef>
                <a:spcPts val="0"/>
              </a:spcBef>
            </a:pPr>
            <a:r>
              <a:rPr lang="en-GB" sz="1400" dirty="0"/>
              <a:t>Improved forecasting of congestion. Better forecasting of future constraints would enable market participants to respond more effectively in advance of periods of network congestion.</a:t>
            </a:r>
          </a:p>
          <a:p>
            <a:pPr>
              <a:lnSpc>
                <a:spcPct val="115000"/>
              </a:lnSpc>
              <a:spcBef>
                <a:spcPts val="0"/>
              </a:spcBef>
            </a:pPr>
            <a:r>
              <a:rPr lang="en-GB" sz="1400" dirty="0"/>
              <a:t>Storage-based solutions. These could include, but may not be limited to, storage being deployed to free up more transmission capacity in congested points in the transmission network by reducing the need to set aside unutilised spare capacity for pre and post fault events, due to the ability of modern storage technology to absorb or release electricity rapidly.</a:t>
            </a:r>
          </a:p>
          <a:p>
            <a:pPr>
              <a:lnSpc>
                <a:spcPct val="115000"/>
              </a:lnSpc>
              <a:spcBef>
                <a:spcPts val="0"/>
              </a:spcBef>
            </a:pPr>
            <a:r>
              <a:rPr lang="en-GB" sz="1400" dirty="0"/>
              <a:t>Before day-ahead constraint price signal designed to discourage generation in areas behind constraints at times of congestion. We will continue to explore options for signals that could mimic the effect of locational pricing to incentivise self-curtailment </a:t>
            </a:r>
          </a:p>
          <a:p>
            <a:pPr>
              <a:lnSpc>
                <a:spcPct val="115000"/>
              </a:lnSpc>
              <a:spcBef>
                <a:spcPts val="0"/>
              </a:spcBef>
            </a:pPr>
            <a:endParaRPr lang="en-GB" sz="1050" b="1" i="1" dirty="0"/>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4593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lnSpc>
                <a:spcPct val="115000"/>
              </a:lnSpc>
              <a:spcBef>
                <a:spcPts val="0"/>
              </a:spcBef>
              <a:buNone/>
            </a:pPr>
            <a:r>
              <a:rPr lang="en-GB" sz="1400" b="1" i="1" dirty="0"/>
              <a:t>Option D: Optimising the use of cross-border interconnectors </a:t>
            </a:r>
            <a:endParaRPr lang="en-GB" sz="1900" dirty="0">
              <a:latin typeface="Calibri "/>
              <a:cs typeface="Times New Roman" panose="02020603050405020304" pitchFamily="18" charset="0"/>
            </a:endParaRPr>
          </a:p>
          <a:p>
            <a:pPr marL="0" indent="0">
              <a:lnSpc>
                <a:spcPct val="115000"/>
              </a:lnSpc>
              <a:spcBef>
                <a:spcPts val="0"/>
              </a:spcBef>
              <a:buNone/>
            </a:pPr>
            <a:r>
              <a:rPr lang="en-GB" sz="1400" b="1" i="1" dirty="0"/>
              <a:t>Option E: Introduce a locational element to the Capacity Market </a:t>
            </a:r>
            <a:r>
              <a:rPr lang="en-GB" sz="1050" dirty="0"/>
              <a:t> </a:t>
            </a:r>
            <a:r>
              <a:rPr lang="en-GB" sz="1400" dirty="0">
                <a:latin typeface="Calibri "/>
              </a:rPr>
              <a:t>decided to discount introducing a locational element to the CM as a standalone option. </a:t>
            </a:r>
            <a:endParaRPr lang="en-GB" sz="1400" dirty="0">
              <a:latin typeface="Calibri "/>
              <a:cs typeface="Times New Roman" panose="02020603050405020304" pitchFamily="18" charset="0"/>
            </a:endParaRPr>
          </a:p>
          <a:p>
            <a:pPr marL="0" indent="0">
              <a:lnSpc>
                <a:spcPct val="115000"/>
              </a:lnSpc>
              <a:spcBef>
                <a:spcPts val="0"/>
              </a:spcBef>
              <a:buNone/>
            </a:pPr>
            <a:r>
              <a:rPr lang="en-GB" sz="1400" b="1" i="1" dirty="0"/>
              <a:t>Option F: Introduce a locational element to the </a:t>
            </a:r>
            <a:r>
              <a:rPr lang="en-GB" sz="1400" b="1" i="1" dirty="0" err="1"/>
              <a:t>CfD</a:t>
            </a:r>
            <a:r>
              <a:rPr lang="en-GB" sz="1400" b="1" i="1" dirty="0"/>
              <a:t>  </a:t>
            </a:r>
            <a:r>
              <a:rPr lang="en-GB" sz="1050" dirty="0"/>
              <a:t> </a:t>
            </a:r>
            <a:r>
              <a:rPr lang="en-GB" sz="1400" dirty="0">
                <a:latin typeface="Calibri "/>
              </a:rPr>
              <a:t>not continuing to develop this option</a:t>
            </a:r>
          </a:p>
          <a:p>
            <a:pPr marL="0" indent="0">
              <a:lnSpc>
                <a:spcPct val="115000"/>
              </a:lnSpc>
              <a:spcBef>
                <a:spcPts val="0"/>
              </a:spcBef>
              <a:buNone/>
            </a:pPr>
            <a:endParaRPr lang="en-GB" sz="1400" dirty="0">
              <a:latin typeface="Calibri "/>
            </a:endParaRPr>
          </a:p>
          <a:p>
            <a:pPr marL="0" indent="0">
              <a:lnSpc>
                <a:spcPct val="115000"/>
              </a:lnSpc>
              <a:spcBef>
                <a:spcPts val="0"/>
              </a:spcBef>
              <a:buNone/>
            </a:pPr>
            <a:r>
              <a:rPr lang="en-GB" sz="1900" dirty="0">
                <a:latin typeface="Calibri "/>
                <a:cs typeface="Times New Roman" panose="02020603050405020304" pitchFamily="18" charset="0"/>
              </a:rPr>
              <a:t>Improving temporal signals</a:t>
            </a:r>
          </a:p>
          <a:p>
            <a:pPr>
              <a:lnSpc>
                <a:spcPct val="115000"/>
              </a:lnSpc>
              <a:spcBef>
                <a:spcPts val="0"/>
              </a:spcBef>
            </a:pPr>
            <a:r>
              <a:rPr lang="en-GB" sz="1400" dirty="0"/>
              <a:t>Option 1: Shorter settlement periods</a:t>
            </a:r>
            <a:endParaRPr lang="en-GB" sz="1900" dirty="0">
              <a:latin typeface="Calibri "/>
              <a:cs typeface="Times New Roman" panose="02020603050405020304" pitchFamily="18" charset="0"/>
            </a:endParaRPr>
          </a:p>
          <a:p>
            <a:pPr>
              <a:lnSpc>
                <a:spcPct val="115000"/>
              </a:lnSpc>
              <a:spcBef>
                <a:spcPts val="0"/>
              </a:spcBef>
            </a:pPr>
            <a:r>
              <a:rPr lang="en-GB" sz="1400" dirty="0"/>
              <a:t>Option 2: Tighter Gate Closure</a:t>
            </a:r>
          </a:p>
          <a:p>
            <a:pPr marL="0" indent="0">
              <a:lnSpc>
                <a:spcPct val="115000"/>
              </a:lnSpc>
              <a:spcBef>
                <a:spcPts val="0"/>
              </a:spcBef>
              <a:buNone/>
            </a:pPr>
            <a:r>
              <a:rPr lang="en-GB" sz="1900" dirty="0">
                <a:latin typeface="Calibri "/>
                <a:cs typeface="Times New Roman" panose="02020603050405020304" pitchFamily="18" charset="0"/>
              </a:rPr>
              <a:t>Improving balancing and ancillary services</a:t>
            </a:r>
          </a:p>
          <a:p>
            <a:pPr marL="0" indent="0">
              <a:lnSpc>
                <a:spcPct val="115000"/>
              </a:lnSpc>
              <a:spcBef>
                <a:spcPts val="0"/>
              </a:spcBef>
              <a:buNone/>
            </a:pPr>
            <a:r>
              <a:rPr lang="en-GB" sz="1400" dirty="0"/>
              <a:t>Centralised dispatch</a:t>
            </a:r>
            <a:endParaRPr lang="en-GB" sz="1900" dirty="0">
              <a:latin typeface="Calibri "/>
              <a:cs typeface="Times New Roman" panose="02020603050405020304" pitchFamily="18" charset="0"/>
            </a:endParaRPr>
          </a:p>
          <a:p>
            <a:pPr marL="0" indent="0">
              <a:lnSpc>
                <a:spcPct val="115000"/>
              </a:lnSpc>
              <a:spcBef>
                <a:spcPts val="0"/>
              </a:spcBef>
              <a:buNone/>
            </a:pPr>
            <a:r>
              <a:rPr lang="en-GB" sz="1400" dirty="0"/>
              <a:t>dispatch refers to two activities</a:t>
            </a:r>
            <a:r>
              <a:rPr lang="en-GB" sz="1900" dirty="0">
                <a:latin typeface="Calibri "/>
                <a:cs typeface="Times New Roman" panose="02020603050405020304" pitchFamily="18" charset="0"/>
              </a:rPr>
              <a:t>:</a:t>
            </a:r>
          </a:p>
          <a:p>
            <a:pPr>
              <a:lnSpc>
                <a:spcPct val="115000"/>
              </a:lnSpc>
              <a:spcBef>
                <a:spcPts val="0"/>
              </a:spcBef>
            </a:pPr>
            <a:r>
              <a:rPr lang="en-GB" sz="1400" dirty="0"/>
              <a:t>Determining and refining the operational schedule. </a:t>
            </a:r>
          </a:p>
          <a:p>
            <a:pPr>
              <a:lnSpc>
                <a:spcPct val="115000"/>
              </a:lnSpc>
              <a:spcBef>
                <a:spcPts val="0"/>
              </a:spcBef>
            </a:pPr>
            <a:r>
              <a:rPr lang="en-GB" sz="1400" dirty="0"/>
              <a:t>Issuing real-time dispatch instructions to generators</a:t>
            </a:r>
          </a:p>
          <a:p>
            <a:pPr marL="0" indent="0">
              <a:lnSpc>
                <a:spcPct val="115000"/>
              </a:lnSpc>
              <a:spcBef>
                <a:spcPts val="0"/>
              </a:spcBef>
              <a:buNone/>
            </a:pPr>
            <a:r>
              <a:rPr lang="en-GB" sz="1400" dirty="0"/>
              <a:t>By contrast, centralised markets try to coordinate assets and System Operator requirements prior to Gate Closure via a centralised auction, for example at the day-ahead stage. Only contracted positions arrived at via the centralised auction feed directly into the dispatch process. </a:t>
            </a:r>
          </a:p>
          <a:p>
            <a:pPr marL="0" indent="0">
              <a:lnSpc>
                <a:spcPct val="115000"/>
              </a:lnSpc>
              <a:spcBef>
                <a:spcPts val="0"/>
              </a:spcBef>
              <a:buNone/>
            </a:pPr>
            <a:r>
              <a:rPr lang="en-GB" sz="1400" dirty="0"/>
              <a:t>Centralised dispatch could be implemented either alongside zonal pricing, or as a standalone option.</a:t>
            </a:r>
          </a:p>
          <a:p>
            <a:pPr marL="0" indent="0">
              <a:lnSpc>
                <a:spcPct val="115000"/>
              </a:lnSpc>
              <a:spcBef>
                <a:spcPts val="0"/>
              </a:spcBef>
              <a:buNone/>
            </a:pPr>
            <a:r>
              <a:rPr lang="en-GB" sz="1400" dirty="0"/>
              <a:t>Any transition to centralised dispatch would likely entail significant implementation costs, challenges, and risks for market participants</a:t>
            </a:r>
            <a:endParaRPr lang="en-GB" sz="1900" dirty="0">
              <a:latin typeface="Calibri "/>
              <a:cs typeface="Times New Roman" panose="02020603050405020304" pitchFamily="18" charset="0"/>
            </a:endParaRPr>
          </a:p>
          <a:p>
            <a:pPr marL="0" indent="0">
              <a:lnSpc>
                <a:spcPct val="115000"/>
              </a:lnSpc>
              <a:spcBef>
                <a:spcPts val="0"/>
              </a:spcBef>
              <a:buNone/>
            </a:pPr>
            <a:r>
              <a:rPr lang="en-GB" sz="1400" dirty="0"/>
              <a:t>The ESO will be publishing results in spring 2024</a:t>
            </a:r>
            <a:endParaRPr lang="en-GB" sz="19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1339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1" y="1338162"/>
            <a:ext cx="11981545" cy="3253947"/>
          </a:xfrm>
        </p:spPr>
        <p:txBody>
          <a:bodyPr anchor="t">
            <a:noAutofit/>
          </a:bodyPr>
          <a:lstStyle/>
          <a:p>
            <a:pPr marL="0" indent="0">
              <a:lnSpc>
                <a:spcPct val="115000"/>
              </a:lnSpc>
              <a:spcBef>
                <a:spcPts val="0"/>
              </a:spcBef>
              <a:buNone/>
            </a:pPr>
            <a:r>
              <a:rPr lang="en-GB" sz="1800" dirty="0">
                <a:latin typeface="Calibri "/>
              </a:rPr>
              <a:t>Conclusions and next step</a:t>
            </a:r>
          </a:p>
          <a:p>
            <a:pPr>
              <a:lnSpc>
                <a:spcPct val="115000"/>
              </a:lnSpc>
              <a:spcBef>
                <a:spcPts val="0"/>
              </a:spcBef>
            </a:pPr>
            <a:r>
              <a:rPr lang="en-GB" sz="1400" dirty="0">
                <a:latin typeface="Calibri "/>
              </a:rPr>
              <a:t>Continue to consider strengthening locational signals</a:t>
            </a:r>
          </a:p>
          <a:p>
            <a:pPr>
              <a:lnSpc>
                <a:spcPct val="115000"/>
              </a:lnSpc>
              <a:spcBef>
                <a:spcPts val="0"/>
              </a:spcBef>
            </a:pPr>
            <a:r>
              <a:rPr lang="en-GB" sz="1400" dirty="0">
                <a:latin typeface="Calibri "/>
              </a:rPr>
              <a:t>Discount nodal pricing</a:t>
            </a:r>
          </a:p>
          <a:p>
            <a:pPr>
              <a:lnSpc>
                <a:spcPct val="115000"/>
              </a:lnSpc>
              <a:spcBef>
                <a:spcPts val="0"/>
              </a:spcBef>
            </a:pPr>
            <a:r>
              <a:rPr lang="en-GB" sz="1400" dirty="0">
                <a:latin typeface="Calibri "/>
              </a:rPr>
              <a:t>Continue to consider centralised dispatch and reformed BM</a:t>
            </a:r>
          </a:p>
          <a:p>
            <a:pPr>
              <a:lnSpc>
                <a:spcPct val="115000"/>
              </a:lnSpc>
              <a:spcBef>
                <a:spcPts val="0"/>
              </a:spcBef>
            </a:pPr>
            <a:r>
              <a:rPr lang="en-GB" sz="1400" dirty="0">
                <a:latin typeface="Calibri "/>
              </a:rPr>
              <a:t>develop proposals for operability strategy for 2035,</a:t>
            </a:r>
            <a:endParaRPr lang="en-GB" sz="1400" dirty="0">
              <a:latin typeface="Calibri "/>
              <a:cs typeface="Times New Roman" panose="02020603050405020304" pitchFamily="18" charset="0"/>
            </a:endParaRPr>
          </a:p>
          <a:p>
            <a:pPr>
              <a:lnSpc>
                <a:spcPct val="115000"/>
              </a:lnSpc>
              <a:spcBef>
                <a:spcPts val="0"/>
              </a:spcBef>
            </a:pPr>
            <a:r>
              <a:rPr lang="en-GB" sz="1400" dirty="0">
                <a:latin typeface="Calibri "/>
              </a:rPr>
              <a:t>Discount the ‘local markets’ mode</a:t>
            </a:r>
            <a:endParaRPr lang="en-GB" sz="1400" dirty="0">
              <a:latin typeface="Calibri "/>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kern="100" dirty="0">
                <a:latin typeface="+mn-lt"/>
                <a:ea typeface="Aptos" panose="020B0004020202020204" pitchFamily="34" charset="0"/>
                <a:cs typeface="Times New Roman" panose="02020603050405020304" pitchFamily="18" charset="0"/>
              </a:rPr>
              <a:t>Wholesale Market: Location, Balancing, Dispatch, Settlement, Gate closure, operability </a:t>
            </a:r>
            <a:endParaRPr lang="en-GB" sz="1800" kern="100" dirty="0">
              <a:effectLst/>
              <a:latin typeface="+mn-l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2360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64592" y="727805"/>
            <a:ext cx="11981545" cy="3253947"/>
          </a:xfrm>
        </p:spPr>
        <p:txBody>
          <a:bodyPr anchor="t">
            <a:noAutofit/>
          </a:bodyPr>
          <a:lstStyle/>
          <a:p>
            <a:pPr marL="0" indent="0">
              <a:lnSpc>
                <a:spcPct val="115000"/>
              </a:lnSpc>
              <a:buNone/>
            </a:pPr>
            <a:r>
              <a:rPr lang="en-GB" sz="1200" kern="100" dirty="0">
                <a:effectLst/>
                <a:latin typeface="Calibri "/>
                <a:ea typeface="Aptos" panose="020B0004020202020204" pitchFamily="34" charset="0"/>
                <a:cs typeface="Times New Roman" panose="02020603050405020304" pitchFamily="18" charset="0"/>
              </a:rPr>
              <a:t>Challenge 1:  </a:t>
            </a:r>
            <a:r>
              <a:rPr lang="en-GB" sz="1200" dirty="0">
                <a:effectLst/>
                <a:latin typeface="+mn-lt"/>
                <a:ea typeface="Aptos" panose="020B0004020202020204" pitchFamily="34" charset="0"/>
                <a:cs typeface="Times New Roman" panose="02020603050405020304" pitchFamily="18" charset="0"/>
              </a:rPr>
              <a:t>Passing through the value of a renewables-based system to Consumers</a:t>
            </a:r>
            <a:endParaRPr lang="en-GB" sz="1200" kern="100" dirty="0">
              <a:effectLst/>
              <a:latin typeface="Calibri "/>
              <a:ea typeface="Aptos" panose="020B0004020202020204" pitchFamily="34" charset="0"/>
              <a:cs typeface="Times New Roman" panose="02020603050405020304" pitchFamily="18" charset="0"/>
            </a:endParaRPr>
          </a:p>
          <a:p>
            <a:pPr>
              <a:lnSpc>
                <a:spcPct val="115000"/>
              </a:lnSpc>
              <a:spcBef>
                <a:spcPts val="0"/>
              </a:spcBef>
            </a:pPr>
            <a:r>
              <a:rPr lang="en-GB" sz="1200" kern="100" dirty="0">
                <a:effectLst/>
                <a:latin typeface="Calibri "/>
                <a:ea typeface="Aptos" panose="020B0004020202020204" pitchFamily="34" charset="0"/>
                <a:cs typeface="Times New Roman" panose="02020603050405020304" pitchFamily="18" charset="0"/>
              </a:rPr>
              <a:t>Proceeding with the rapid rollout of renewable generation via a </a:t>
            </a:r>
            <a:r>
              <a:rPr lang="en-GB" sz="1200" kern="100" dirty="0" err="1">
                <a:effectLst/>
                <a:latin typeface="Calibri "/>
                <a:ea typeface="Aptos" panose="020B0004020202020204" pitchFamily="34" charset="0"/>
                <a:cs typeface="Times New Roman" panose="02020603050405020304" pitchFamily="18" charset="0"/>
              </a:rPr>
              <a:t>CfD</a:t>
            </a:r>
            <a:r>
              <a:rPr lang="en-GB" sz="1200" kern="100" dirty="0">
                <a:effectLst/>
                <a:latin typeface="Calibri "/>
                <a:ea typeface="Aptos" panose="020B0004020202020204" pitchFamily="34" charset="0"/>
                <a:cs typeface="Times New Roman" panose="02020603050405020304" pitchFamily="18" charset="0"/>
              </a:rPr>
              <a:t>-type scheme (see Challenge 2), alongside maintaining a wholesale market based on short-run marginal pricing.</a:t>
            </a:r>
          </a:p>
          <a:p>
            <a:pPr>
              <a:lnSpc>
                <a:spcPct val="115000"/>
              </a:lnSpc>
              <a:spcBef>
                <a:spcPts val="0"/>
              </a:spcBef>
            </a:pPr>
            <a:r>
              <a:rPr lang="en-GB" sz="1200" kern="100" dirty="0">
                <a:effectLst/>
                <a:latin typeface="Calibri "/>
                <a:ea typeface="Aptos" panose="020B0004020202020204" pitchFamily="34" charset="0"/>
                <a:cs typeface="Times New Roman" panose="02020603050405020304" pitchFamily="18" charset="0"/>
              </a:rPr>
              <a:t>Not continuing to consider transformational Split Market and GPP options. </a:t>
            </a:r>
          </a:p>
          <a:p>
            <a:pPr>
              <a:lnSpc>
                <a:spcPct val="115000"/>
              </a:lnSpc>
              <a:spcBef>
                <a:spcPts val="0"/>
              </a:spcBef>
            </a:pPr>
            <a:r>
              <a:rPr lang="en-GB" sz="1200" kern="100" dirty="0">
                <a:effectLst/>
                <a:latin typeface="Calibri "/>
                <a:ea typeface="Aptos" panose="020B0004020202020204" pitchFamily="34" charset="0"/>
                <a:cs typeface="Times New Roman" panose="02020603050405020304" pitchFamily="18" charset="0"/>
              </a:rPr>
              <a:t>Considering the potential role of CPPAs and how they might grow and evolve in future to support further renewable and low carbon deployment. </a:t>
            </a:r>
          </a:p>
          <a:p>
            <a:pPr>
              <a:lnSpc>
                <a:spcPct val="115000"/>
              </a:lnSpc>
              <a:spcBef>
                <a:spcPts val="0"/>
              </a:spcBef>
            </a:pPr>
            <a:r>
              <a:rPr lang="en-GB" sz="1200" kern="100" dirty="0">
                <a:effectLst/>
                <a:latin typeface="Calibri "/>
                <a:ea typeface="Aptos" panose="020B0004020202020204" pitchFamily="34" charset="0"/>
                <a:cs typeface="Times New Roman" panose="02020603050405020304" pitchFamily="18" charset="0"/>
              </a:rPr>
              <a:t>Strengthening cross-cutting approach to ensuring cost-effective levels of electricity demand reduction are delivered.</a:t>
            </a:r>
          </a:p>
          <a:p>
            <a:pPr marL="0" indent="0">
              <a:lnSpc>
                <a:spcPct val="115000"/>
              </a:lnSpc>
              <a:spcBef>
                <a:spcPts val="0"/>
              </a:spcBef>
              <a:buNone/>
            </a:pPr>
            <a:endParaRPr lang="en-GB" sz="1200" b="1" kern="100" dirty="0">
              <a:highlight>
                <a:srgbClr val="FFFF00"/>
              </a:highlight>
              <a:latin typeface="Calibri "/>
              <a:cs typeface="Times New Roman" panose="02020603050405020304" pitchFamily="18" charset="0"/>
            </a:endParaRPr>
          </a:p>
          <a:p>
            <a:pPr marL="0" indent="0">
              <a:lnSpc>
                <a:spcPct val="115000"/>
              </a:lnSpc>
              <a:spcBef>
                <a:spcPts val="0"/>
              </a:spcBef>
              <a:buNone/>
            </a:pPr>
            <a:r>
              <a:rPr lang="en-GB" sz="1200" kern="100" dirty="0">
                <a:latin typeface="Calibri "/>
                <a:cs typeface="Times New Roman" panose="02020603050405020304" pitchFamily="18" charset="0"/>
              </a:rPr>
              <a:t>Challenge 2: </a:t>
            </a:r>
            <a:r>
              <a:rPr lang="en-GB" sz="1200" kern="100" dirty="0">
                <a:effectLst/>
                <a:latin typeface="Calibri "/>
                <a:ea typeface="Aptos" panose="020B0004020202020204" pitchFamily="34" charset="0"/>
                <a:cs typeface="Times New Roman" panose="02020603050405020304" pitchFamily="18" charset="0"/>
              </a:rPr>
              <a:t>Investing to create a renewables-based system at pace</a:t>
            </a:r>
            <a:endParaRPr lang="en-GB" sz="1200" kern="100" dirty="0">
              <a:latin typeface="Calibri "/>
              <a:cs typeface="Times New Roman" panose="02020603050405020304" pitchFamily="18" charset="0"/>
            </a:endParaRPr>
          </a:p>
          <a:p>
            <a:pPr marL="228600" lvl="1">
              <a:lnSpc>
                <a:spcPct val="115000"/>
              </a:lnSpc>
              <a:spcBef>
                <a:spcPts val="0"/>
              </a:spcBef>
            </a:pPr>
            <a:r>
              <a:rPr lang="en-GB" sz="1200" kern="100" dirty="0">
                <a:latin typeface="Calibri "/>
                <a:cs typeface="Times New Roman" panose="02020603050405020304" pitchFamily="18" charset="0"/>
              </a:rPr>
              <a:t>Consider AR7 consultation response at the same time as this..</a:t>
            </a:r>
          </a:p>
          <a:p>
            <a:pPr marL="228600" lvl="1">
              <a:lnSpc>
                <a:spcPct val="115000"/>
              </a:lnSpc>
              <a:spcBef>
                <a:spcPts val="0"/>
              </a:spcBef>
            </a:pPr>
            <a:r>
              <a:rPr lang="en-GB" sz="1200" kern="100" dirty="0">
                <a:latin typeface="Calibri "/>
                <a:cs typeface="Times New Roman" panose="02020603050405020304" pitchFamily="18" charset="0"/>
              </a:rPr>
              <a:t>Deeper assessment of the remaining </a:t>
            </a:r>
            <a:r>
              <a:rPr lang="en-GB" sz="1200" kern="100" dirty="0" err="1">
                <a:latin typeface="Calibri "/>
                <a:cs typeface="Times New Roman" panose="02020603050405020304" pitchFamily="18" charset="0"/>
              </a:rPr>
              <a:t>CfD</a:t>
            </a:r>
            <a:r>
              <a:rPr lang="en-GB" sz="1200" kern="100" dirty="0">
                <a:latin typeface="Calibri "/>
                <a:cs typeface="Times New Roman" panose="02020603050405020304" pitchFamily="18" charset="0"/>
              </a:rPr>
              <a:t> reform options,  aiming to complete this ‘policy’ stage of the programme by mid-2025. </a:t>
            </a:r>
          </a:p>
          <a:p>
            <a:pPr marL="228600" lvl="1">
              <a:lnSpc>
                <a:spcPct val="115000"/>
              </a:lnSpc>
              <a:spcBef>
                <a:spcPts val="0"/>
              </a:spcBef>
            </a:pPr>
            <a:r>
              <a:rPr lang="en-GB" sz="1200" kern="100" dirty="0">
                <a:latin typeface="Calibri "/>
                <a:cs typeface="Times New Roman" panose="02020603050405020304" pitchFamily="18" charset="0"/>
              </a:rPr>
              <a:t>Recognise that implementation of wholesale market reforms, in particular locational pricing, could have significant implications for existing </a:t>
            </a:r>
            <a:r>
              <a:rPr lang="en-GB" sz="1200" kern="100" dirty="0" err="1">
                <a:latin typeface="Calibri "/>
                <a:cs typeface="Times New Roman" panose="02020603050405020304" pitchFamily="18" charset="0"/>
              </a:rPr>
              <a:t>CfD</a:t>
            </a:r>
            <a:r>
              <a:rPr lang="en-GB" sz="1200" kern="100" dirty="0">
                <a:latin typeface="Calibri "/>
                <a:cs typeface="Times New Roman" panose="02020603050405020304" pitchFamily="18" charset="0"/>
              </a:rPr>
              <a:t> assets and those looking to participate in upcoming Allocation Rounds. Challenge 4 considers this in more detail.</a:t>
            </a:r>
          </a:p>
          <a:p>
            <a:pPr marL="0" lvl="0" indent="0">
              <a:lnSpc>
                <a:spcPct val="115000"/>
              </a:lnSpc>
              <a:spcBef>
                <a:spcPts val="0"/>
              </a:spcBef>
              <a:buNone/>
            </a:pPr>
            <a:endParaRPr lang="en-GB" sz="1200" dirty="0">
              <a:latin typeface="Calibri "/>
              <a:cs typeface="Times New Roman" panose="02020603050405020304" pitchFamily="18" charset="0"/>
            </a:endParaRPr>
          </a:p>
          <a:p>
            <a:pPr marL="0" indent="0">
              <a:lnSpc>
                <a:spcPct val="115000"/>
              </a:lnSpc>
              <a:spcBef>
                <a:spcPts val="0"/>
              </a:spcBef>
              <a:buNone/>
            </a:pPr>
            <a:r>
              <a:rPr lang="en-GB" sz="1200" dirty="0">
                <a:latin typeface="Calibri "/>
                <a:cs typeface="Times New Roman" panose="02020603050405020304" pitchFamily="18" charset="0"/>
              </a:rPr>
              <a:t>Challenge 3: </a:t>
            </a:r>
            <a:r>
              <a:rPr lang="en-GB" sz="1200" dirty="0">
                <a:effectLst/>
                <a:latin typeface="Calibri "/>
                <a:ea typeface="Aptos" panose="020B0004020202020204" pitchFamily="34" charset="0"/>
                <a:cs typeface="Times New Roman" panose="02020603050405020304" pitchFamily="18" charset="0"/>
              </a:rPr>
              <a:t>Transitioning away from an unabated gas-based system to a flexible, resilient, decarbonised electricity system</a:t>
            </a:r>
            <a:endParaRPr lang="en-GB" sz="1200" dirty="0">
              <a:latin typeface="Calibri "/>
              <a:cs typeface="Times New Roman" panose="02020603050405020304" pitchFamily="18" charset="0"/>
            </a:endParaRPr>
          </a:p>
          <a:p>
            <a:pPr marL="228600" lvl="1">
              <a:lnSpc>
                <a:spcPct val="115000"/>
              </a:lnSpc>
              <a:spcBef>
                <a:spcPts val="0"/>
              </a:spcBef>
            </a:pPr>
            <a:r>
              <a:rPr lang="en-GB" sz="1200" kern="100" dirty="0">
                <a:latin typeface="Calibri "/>
                <a:cs typeface="Times New Roman" panose="02020603050405020304" pitchFamily="18" charset="0"/>
              </a:rPr>
              <a:t>We will progress the development of bespoke policy to support deployment of low carbon long-duration flexibility in the short term, including through the consultations on H2P and LDES published in December 2023 and January 2024 respectively. </a:t>
            </a:r>
          </a:p>
          <a:p>
            <a:pPr marL="228600" lvl="1">
              <a:lnSpc>
                <a:spcPct val="115000"/>
              </a:lnSpc>
              <a:spcBef>
                <a:spcPts val="0"/>
              </a:spcBef>
            </a:pPr>
            <a:r>
              <a:rPr lang="en-GB" sz="1200" kern="100" dirty="0">
                <a:latin typeface="Calibri "/>
                <a:cs typeface="Times New Roman" panose="02020603050405020304" pitchFamily="18" charset="0"/>
              </a:rPr>
              <a:t>We will retain the CM as our capacity adequacy mechanism but optimise the auction to further support low carbon flexibility by introducing minima. </a:t>
            </a:r>
          </a:p>
          <a:p>
            <a:pPr marL="228600" lvl="1">
              <a:lnSpc>
                <a:spcPct val="115000"/>
              </a:lnSpc>
              <a:spcBef>
                <a:spcPts val="0"/>
              </a:spcBef>
            </a:pPr>
            <a:r>
              <a:rPr lang="en-GB" sz="1200" kern="100" dirty="0">
                <a:latin typeface="Calibri "/>
                <a:cs typeface="Times New Roman" panose="02020603050405020304" pitchFamily="18" charset="0"/>
              </a:rPr>
              <a:t>We will continue to assess how minima interacts with the broader CM set up, prospective bespoke support mechanisms and REMA package to ensure optimal use. </a:t>
            </a:r>
          </a:p>
          <a:p>
            <a:pPr marL="228600" lvl="1">
              <a:lnSpc>
                <a:spcPct val="115000"/>
              </a:lnSpc>
              <a:spcBef>
                <a:spcPts val="0"/>
              </a:spcBef>
            </a:pPr>
            <a:r>
              <a:rPr lang="en-GB" sz="1200" kern="100" dirty="0">
                <a:latin typeface="Calibri "/>
                <a:cs typeface="Times New Roman" panose="02020603050405020304" pitchFamily="18" charset="0"/>
              </a:rPr>
              <a:t>We will identify where additional optimisation may be required to ensure the CM effectively delivers REMA’s objectives. </a:t>
            </a:r>
          </a:p>
          <a:p>
            <a:pPr marL="228600" lvl="1">
              <a:lnSpc>
                <a:spcPct val="115000"/>
              </a:lnSpc>
              <a:spcBef>
                <a:spcPts val="0"/>
              </a:spcBef>
            </a:pPr>
            <a:r>
              <a:rPr lang="en-GB" sz="1200" kern="100" dirty="0">
                <a:latin typeface="Calibri "/>
                <a:cs typeface="Times New Roman" panose="02020603050405020304" pitchFamily="18" charset="0"/>
              </a:rPr>
              <a:t>We will review the GB Reliability Standard </a:t>
            </a:r>
            <a:r>
              <a:rPr lang="en-GB" sz="1200" dirty="0"/>
              <a:t>to ensure the metric effectively addresses future risks to security of supply.</a:t>
            </a:r>
            <a:endParaRPr lang="en-GB" sz="1200" dirty="0">
              <a:latin typeface="Calibri "/>
              <a:cs typeface="Times New Roman" panose="02020603050405020304" pitchFamily="18" charset="0"/>
            </a:endParaRPr>
          </a:p>
          <a:p>
            <a:pPr marL="0" indent="0">
              <a:lnSpc>
                <a:spcPct val="115000"/>
              </a:lnSpc>
              <a:spcBef>
                <a:spcPts val="0"/>
              </a:spcBef>
              <a:buNone/>
            </a:pPr>
            <a:endParaRPr lang="en-GB" sz="1200" dirty="0">
              <a:latin typeface="Calibri "/>
            </a:endParaRPr>
          </a:p>
          <a:p>
            <a:pPr marL="0" indent="0">
              <a:lnSpc>
                <a:spcPct val="115000"/>
              </a:lnSpc>
              <a:spcBef>
                <a:spcPts val="0"/>
              </a:spcBef>
              <a:buNone/>
            </a:pPr>
            <a:r>
              <a:rPr lang="en-GB" sz="1200" dirty="0">
                <a:latin typeface="Calibri "/>
              </a:rPr>
              <a:t>Challenge 4: </a:t>
            </a:r>
            <a:r>
              <a:rPr lang="en-GB" sz="1200" kern="100" dirty="0">
                <a:effectLst/>
                <a:latin typeface="+mn-lt"/>
                <a:ea typeface="Aptos" panose="020B0004020202020204" pitchFamily="34" charset="0"/>
                <a:cs typeface="Times New Roman" panose="02020603050405020304" pitchFamily="18" charset="0"/>
              </a:rPr>
              <a:t>Operating and optimising a renewables-based system, cost-effectively</a:t>
            </a:r>
            <a:endParaRPr lang="en-GB" sz="1200" dirty="0">
              <a:latin typeface="Calibri "/>
            </a:endParaRPr>
          </a:p>
          <a:p>
            <a:pPr>
              <a:lnSpc>
                <a:spcPct val="115000"/>
              </a:lnSpc>
              <a:spcBef>
                <a:spcPts val="0"/>
              </a:spcBef>
            </a:pPr>
            <a:r>
              <a:rPr lang="en-GB" sz="1200" dirty="0">
                <a:latin typeface="Calibri "/>
              </a:rPr>
              <a:t>Continue to consider strengthening locational signals</a:t>
            </a:r>
          </a:p>
          <a:p>
            <a:pPr>
              <a:lnSpc>
                <a:spcPct val="115000"/>
              </a:lnSpc>
              <a:spcBef>
                <a:spcPts val="0"/>
              </a:spcBef>
            </a:pPr>
            <a:r>
              <a:rPr lang="en-GB" sz="1200" dirty="0">
                <a:latin typeface="Calibri "/>
              </a:rPr>
              <a:t>Discount nodal pricing</a:t>
            </a:r>
          </a:p>
          <a:p>
            <a:pPr>
              <a:lnSpc>
                <a:spcPct val="115000"/>
              </a:lnSpc>
              <a:spcBef>
                <a:spcPts val="0"/>
              </a:spcBef>
            </a:pPr>
            <a:r>
              <a:rPr lang="en-GB" sz="1200" dirty="0">
                <a:latin typeface="Calibri "/>
              </a:rPr>
              <a:t>Continue to consider centralised dispatch and reformed BM</a:t>
            </a:r>
          </a:p>
          <a:p>
            <a:pPr>
              <a:lnSpc>
                <a:spcPct val="115000"/>
              </a:lnSpc>
              <a:spcBef>
                <a:spcPts val="0"/>
              </a:spcBef>
            </a:pPr>
            <a:r>
              <a:rPr lang="en-GB" sz="1200" dirty="0">
                <a:latin typeface="Calibri "/>
              </a:rPr>
              <a:t>develop proposals for operability strategy for 2035,</a:t>
            </a:r>
          </a:p>
          <a:p>
            <a:pPr>
              <a:lnSpc>
                <a:spcPct val="115000"/>
              </a:lnSpc>
              <a:spcBef>
                <a:spcPts val="0"/>
              </a:spcBef>
            </a:pPr>
            <a:r>
              <a:rPr lang="en-GB" sz="1200" dirty="0">
                <a:latin typeface="Calibri "/>
              </a:rPr>
              <a:t>Discount the ‘local markets’ mode</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1190560"/>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Summary </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6822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05226" y="676677"/>
            <a:ext cx="11981545" cy="3253947"/>
          </a:xfrm>
        </p:spPr>
        <p:txBody>
          <a:bodyPr anchor="t">
            <a:noAutofit/>
          </a:bodyPr>
          <a:lstStyle/>
          <a:p>
            <a:pPr marL="0" indent="0">
              <a:lnSpc>
                <a:spcPct val="115000"/>
              </a:lnSpc>
              <a:buNone/>
            </a:pPr>
            <a:r>
              <a:rPr lang="en-GB" sz="1400" dirty="0">
                <a:latin typeface="Calibri "/>
              </a:rPr>
              <a:t>Although distribution network and embedded generation / flexibility are mentioned as something that needs to be address, other than CPPAs, there are no suggestions on how this is being addressed. </a:t>
            </a:r>
          </a:p>
          <a:p>
            <a:pPr>
              <a:lnSpc>
                <a:spcPct val="115000"/>
              </a:lnSpc>
              <a:spcBef>
                <a:spcPts val="0"/>
              </a:spcBef>
            </a:pPr>
            <a:r>
              <a:rPr lang="en-GB" sz="1400" dirty="0">
                <a:latin typeface="Calibri "/>
              </a:rPr>
              <a:t>Big blow re the &lt;5MW </a:t>
            </a:r>
            <a:r>
              <a:rPr lang="en-GB" sz="1400" dirty="0" err="1">
                <a:latin typeface="Calibri "/>
              </a:rPr>
              <a:t>CfD</a:t>
            </a:r>
            <a:r>
              <a:rPr lang="en-GB" sz="1400" dirty="0">
                <a:latin typeface="Calibri "/>
              </a:rPr>
              <a:t> ask – we will be responding to this</a:t>
            </a:r>
          </a:p>
          <a:p>
            <a:pPr>
              <a:lnSpc>
                <a:spcPct val="115000"/>
              </a:lnSpc>
              <a:spcBef>
                <a:spcPts val="0"/>
              </a:spcBef>
            </a:pPr>
            <a:r>
              <a:rPr lang="en-GB" sz="1400" dirty="0">
                <a:latin typeface="Calibri "/>
              </a:rPr>
              <a:t>Likewise for the discounting of Local Energy Markets </a:t>
            </a:r>
          </a:p>
          <a:p>
            <a:pPr>
              <a:lnSpc>
                <a:spcPct val="115000"/>
              </a:lnSpc>
              <a:spcBef>
                <a:spcPts val="0"/>
              </a:spcBef>
            </a:pPr>
            <a:r>
              <a:rPr lang="en-GB" sz="1400" dirty="0">
                <a:latin typeface="Calibri "/>
              </a:rPr>
              <a:t>We will also be responding re the lack of attention at Distribution and the need to bring forward digital smart grid so there is T/D visibility and the need for </a:t>
            </a:r>
            <a:r>
              <a:rPr lang="en-GB" sz="1400" dirty="0" err="1">
                <a:latin typeface="Calibri "/>
              </a:rPr>
              <a:t>AnM</a:t>
            </a:r>
            <a:endParaRPr lang="en-GB" sz="1400" dirty="0">
              <a:latin typeface="Calibri "/>
            </a:endParaRPr>
          </a:p>
          <a:p>
            <a:pPr>
              <a:lnSpc>
                <a:spcPct val="115000"/>
              </a:lnSpc>
              <a:spcBef>
                <a:spcPts val="0"/>
              </a:spcBef>
            </a:pPr>
            <a:r>
              <a:rPr lang="en-GB" sz="1400" dirty="0">
                <a:latin typeface="Calibri "/>
              </a:rPr>
              <a:t>We will lobby for a decarbonising the distribution network strategy that ties into LAEPs / D-FES</a:t>
            </a:r>
          </a:p>
          <a:p>
            <a:pPr marL="0" indent="0">
              <a:lnSpc>
                <a:spcPct val="115000"/>
              </a:lnSpc>
              <a:spcBef>
                <a:spcPts val="0"/>
              </a:spcBef>
              <a:buNone/>
            </a:pPr>
            <a:endParaRPr lang="en-GB" sz="1400" dirty="0">
              <a:latin typeface="Calibri "/>
            </a:endParaRPr>
          </a:p>
          <a:p>
            <a:pPr marL="0" indent="0">
              <a:lnSpc>
                <a:spcPct val="115000"/>
              </a:lnSpc>
              <a:spcBef>
                <a:spcPts val="0"/>
              </a:spcBef>
              <a:buNone/>
            </a:pPr>
            <a:r>
              <a:rPr lang="en-GB" sz="1400" dirty="0">
                <a:latin typeface="Calibri "/>
              </a:rPr>
              <a:t>CPPAs are unlikely to be an increasing market without a ‘stick’ BHA will suggest a similar mechanism to the Supplier obligation through ROCS for large energy consumers with an increasing % of their consumption needing to come through CPPAs?  If there is a generation/ demand shape/ profile match, this could be good for Hydropower and we could look to work with Solar to offer seasonal spread. REGOs could be key to this.</a:t>
            </a:r>
          </a:p>
          <a:p>
            <a:pPr marL="0" indent="0">
              <a:lnSpc>
                <a:spcPct val="115000"/>
              </a:lnSpc>
              <a:spcBef>
                <a:spcPts val="0"/>
              </a:spcBef>
              <a:buNone/>
            </a:pPr>
            <a:endParaRPr lang="en-GB" sz="1400" dirty="0">
              <a:latin typeface="Calibri "/>
            </a:endParaRPr>
          </a:p>
          <a:p>
            <a:pPr marL="0" indent="0">
              <a:lnSpc>
                <a:spcPct val="115000"/>
              </a:lnSpc>
              <a:spcBef>
                <a:spcPts val="0"/>
              </a:spcBef>
              <a:buNone/>
            </a:pPr>
            <a:r>
              <a:rPr lang="en-GB" sz="1400" dirty="0">
                <a:latin typeface="Calibri "/>
              </a:rPr>
              <a:t>Significant CM changes coming as most CM is gas  –</a:t>
            </a:r>
          </a:p>
          <a:p>
            <a:pPr>
              <a:lnSpc>
                <a:spcPct val="115000"/>
              </a:lnSpc>
              <a:spcBef>
                <a:spcPts val="0"/>
              </a:spcBef>
            </a:pPr>
            <a:r>
              <a:rPr lang="en-GB" sz="1400" dirty="0">
                <a:latin typeface="Calibri "/>
              </a:rPr>
              <a:t>This could especially  favour reservoir hydropower</a:t>
            </a:r>
          </a:p>
          <a:p>
            <a:pPr>
              <a:lnSpc>
                <a:spcPct val="115000"/>
              </a:lnSpc>
              <a:spcBef>
                <a:spcPts val="0"/>
              </a:spcBef>
            </a:pPr>
            <a:r>
              <a:rPr lang="en-GB" sz="1400" dirty="0">
                <a:latin typeface="Calibri "/>
              </a:rPr>
              <a:t>Currently unable to participate if under other mechanism – there was discussion around this changing</a:t>
            </a:r>
          </a:p>
          <a:p>
            <a:pPr>
              <a:lnSpc>
                <a:spcPct val="115000"/>
              </a:lnSpc>
              <a:spcBef>
                <a:spcPts val="0"/>
              </a:spcBef>
            </a:pPr>
            <a:r>
              <a:rPr lang="en-GB" sz="1400" dirty="0">
                <a:latin typeface="Calibri "/>
              </a:rPr>
              <a:t>Schemes need to be over 2MW, but portfolios can be aggregated to participate. SSE </a:t>
            </a:r>
            <a:r>
              <a:rPr lang="en-GB" sz="1400" dirty="0">
                <a:latin typeface="Calibri "/>
                <a:hlinkClick r:id="rId3"/>
              </a:rPr>
              <a:t>reported </a:t>
            </a:r>
            <a:r>
              <a:rPr lang="en-GB" sz="1400" dirty="0">
                <a:latin typeface="Calibri "/>
              </a:rPr>
              <a:t>getting £63/kW  as part of the T-4 (4 year ahead) capacity auction</a:t>
            </a:r>
          </a:p>
          <a:p>
            <a:pPr>
              <a:lnSpc>
                <a:spcPct val="115000"/>
              </a:lnSpc>
              <a:spcBef>
                <a:spcPts val="0"/>
              </a:spcBef>
            </a:pPr>
            <a:r>
              <a:rPr lang="en-GB" sz="1400" dirty="0">
                <a:latin typeface="Calibri "/>
              </a:rPr>
              <a:t>It appears that LDES will be brought back within the CM after a bespoke mechanism is used to stimulate the deployment. </a:t>
            </a:r>
          </a:p>
          <a:p>
            <a:pPr>
              <a:lnSpc>
                <a:spcPct val="115000"/>
              </a:lnSpc>
              <a:spcBef>
                <a:spcPts val="0"/>
              </a:spcBef>
            </a:pPr>
            <a:endParaRPr lang="en-GB" sz="1400" dirty="0">
              <a:latin typeface="Calibri "/>
            </a:endParaRPr>
          </a:p>
          <a:p>
            <a:pPr marL="0" indent="0">
              <a:lnSpc>
                <a:spcPct val="115000"/>
              </a:lnSpc>
              <a:spcBef>
                <a:spcPts val="0"/>
              </a:spcBef>
              <a:buNone/>
            </a:pPr>
            <a:r>
              <a:rPr lang="en-GB" sz="1400" dirty="0">
                <a:latin typeface="Calibri "/>
              </a:rPr>
              <a:t>Locational pricing is still some time off, if it comes through at all. It would be impactful for Hydropower, but if Hydropower can  access other mechanisms to make use of storage and its less intermittent nature than wind, this could compensate any revenue losses. </a:t>
            </a:r>
          </a:p>
          <a:p>
            <a:pPr marL="0" indent="0">
              <a:lnSpc>
                <a:spcPct val="115000"/>
              </a:lnSpc>
              <a:spcBef>
                <a:spcPts val="0"/>
              </a:spcBef>
              <a:buNone/>
            </a:pPr>
            <a:endParaRPr lang="en-GB" sz="1400" dirty="0">
              <a:latin typeface="Calibri "/>
            </a:endParaRPr>
          </a:p>
          <a:p>
            <a:pPr marL="0" indent="0">
              <a:lnSpc>
                <a:spcPct val="115000"/>
              </a:lnSpc>
              <a:spcBef>
                <a:spcPts val="0"/>
              </a:spcBef>
              <a:buNone/>
            </a:pPr>
            <a:r>
              <a:rPr lang="en-GB" sz="1400" dirty="0">
                <a:latin typeface="Calibri "/>
              </a:rPr>
              <a:t>Hydropower will need to looking at revenue stacking as these markets crystalise. </a:t>
            </a:r>
          </a:p>
          <a:p>
            <a:pPr marL="0" indent="0">
              <a:lnSpc>
                <a:spcPct val="115000"/>
              </a:lnSpc>
              <a:spcBef>
                <a:spcPts val="0"/>
              </a:spcBef>
              <a:buNone/>
            </a:pPr>
            <a:endParaRPr lang="en-GB" sz="1400" dirty="0">
              <a:latin typeface="Calibri "/>
            </a:endParaRPr>
          </a:p>
          <a:p>
            <a:pPr marL="0" indent="0">
              <a:lnSpc>
                <a:spcPct val="115000"/>
              </a:lnSpc>
              <a:spcBef>
                <a:spcPts val="0"/>
              </a:spcBef>
              <a:buNone/>
            </a:pPr>
            <a:r>
              <a:rPr lang="en-GB" sz="1400" dirty="0">
                <a:latin typeface="Calibri "/>
              </a:rPr>
              <a:t>The Creation of NESO is useful, and we will look forwards to reading their central dispatch report.</a:t>
            </a:r>
          </a:p>
          <a:p>
            <a:pPr marL="0" indent="0">
              <a:lnSpc>
                <a:spcPct val="115000"/>
              </a:lnSpc>
              <a:spcBef>
                <a:spcPts val="0"/>
              </a:spcBef>
              <a:buNone/>
            </a:pPr>
            <a:endParaRPr lang="en-GB" sz="1400" dirty="0">
              <a:latin typeface="Calibri "/>
            </a:endParaRPr>
          </a:p>
          <a:p>
            <a:pPr marL="0" indent="0">
              <a:lnSpc>
                <a:spcPct val="115000"/>
              </a:lnSpc>
              <a:spcBef>
                <a:spcPts val="0"/>
              </a:spcBef>
              <a:buNone/>
            </a:pPr>
            <a:r>
              <a:rPr lang="en-GB" sz="1400" dirty="0">
                <a:latin typeface="Calibri "/>
              </a:rPr>
              <a:t>Labour are committed to 2030 decarbonisation of the grid, if they are elected they will need to put additional focus on the Distribution Network. </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1190560"/>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Take aways for Hydropower </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4"/>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5"/>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10979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45863" y="1314735"/>
            <a:ext cx="11903628" cy="5051860"/>
          </a:xfrm>
        </p:spPr>
        <p:txBody>
          <a:bodyPr anchor="t">
            <a:normAutofit/>
          </a:bodyPr>
          <a:lstStyle/>
          <a:p>
            <a:pPr lvl="1">
              <a:lnSpc>
                <a:spcPct val="120000"/>
              </a:lnSpc>
              <a:spcBef>
                <a:spcPts val="300"/>
              </a:spcBef>
              <a:spcAft>
                <a:spcPts val="300"/>
              </a:spcAft>
            </a:pPr>
            <a:r>
              <a:rPr lang="en-GB" sz="1800" dirty="0">
                <a:latin typeface="Tahoma" panose="020B0604030504040204" pitchFamily="34" charset="0"/>
                <a:ea typeface="Calibri" panose="020F0502020204030204" pitchFamily="34" charset="0"/>
                <a:cs typeface="Times New Roman" panose="02020603050405020304" pitchFamily="18" charset="0"/>
              </a:rPr>
              <a:t>Consultation doc found </a:t>
            </a:r>
            <a:r>
              <a:rPr lang="en-GB" sz="1800" dirty="0">
                <a:latin typeface="Tahoma" panose="020B0604030504040204" pitchFamily="34" charset="0"/>
                <a:ea typeface="Calibri" panose="020F0502020204030204" pitchFamily="34" charset="0"/>
                <a:cs typeface="Times New Roman" panose="02020603050405020304" pitchFamily="18" charset="0"/>
                <a:hlinkClick r:id="rId3"/>
              </a:rPr>
              <a:t>here</a:t>
            </a:r>
            <a:endParaRPr lang="en-GB" sz="1800" dirty="0">
              <a:latin typeface="Tahoma" panose="020B0604030504040204" pitchFamily="34" charset="0"/>
              <a:ea typeface="Calibri" panose="020F0502020204030204" pitchFamily="34" charset="0"/>
              <a:cs typeface="Times New Roman" panose="02020603050405020304" pitchFamily="18" charset="0"/>
            </a:endParaRPr>
          </a:p>
          <a:p>
            <a:pPr lvl="1">
              <a:lnSpc>
                <a:spcPct val="120000"/>
              </a:lnSpc>
              <a:spcBef>
                <a:spcPts val="300"/>
              </a:spcBef>
              <a:spcAft>
                <a:spcPts val="300"/>
              </a:spcAft>
            </a:pPr>
            <a:r>
              <a:rPr lang="en-GB" sz="1800" dirty="0">
                <a:latin typeface="Tahoma" panose="020B0604030504040204" pitchFamily="34" charset="0"/>
                <a:ea typeface="Calibri" panose="020F0502020204030204" pitchFamily="34" charset="0"/>
                <a:cs typeface="Times New Roman" panose="02020603050405020304" pitchFamily="18" charset="0"/>
              </a:rPr>
              <a:t>Introduction</a:t>
            </a:r>
          </a:p>
          <a:p>
            <a:pPr lvl="1">
              <a:lnSpc>
                <a:spcPct val="120000"/>
              </a:lnSpc>
              <a:spcBef>
                <a:spcPts val="300"/>
              </a:spcBef>
              <a:spcAft>
                <a:spcPts val="300"/>
              </a:spcAft>
            </a:pPr>
            <a:r>
              <a:rPr lang="en-GB" sz="1800" dirty="0">
                <a:latin typeface="Tahoma" panose="020B0604030504040204" pitchFamily="34" charset="0"/>
                <a:ea typeface="Calibri" panose="020F0502020204030204" pitchFamily="34" charset="0"/>
                <a:cs typeface="Times New Roman" panose="02020603050405020304" pitchFamily="18" charset="0"/>
              </a:rPr>
              <a:t>4 Challenges </a:t>
            </a:r>
          </a:p>
          <a:p>
            <a:pPr lvl="1">
              <a:lnSpc>
                <a:spcPct val="120000"/>
              </a:lnSpc>
              <a:spcBef>
                <a:spcPts val="300"/>
              </a:spcBef>
              <a:spcAft>
                <a:spcPts val="300"/>
              </a:spcAft>
            </a:pPr>
            <a:r>
              <a:rPr lang="en-GB" sz="1800" dirty="0">
                <a:latin typeface="Tahoma" panose="020B0604030504040204" pitchFamily="34" charset="0"/>
                <a:ea typeface="Calibri" panose="020F0502020204030204" pitchFamily="34" charset="0"/>
                <a:cs typeface="Times New Roman" panose="02020603050405020304" pitchFamily="18" charset="0"/>
              </a:rPr>
              <a:t>28 Questions</a:t>
            </a:r>
          </a:p>
          <a:p>
            <a:pPr lvl="1">
              <a:lnSpc>
                <a:spcPct val="120000"/>
              </a:lnSpc>
              <a:spcBef>
                <a:spcPts val="300"/>
              </a:spcBef>
              <a:spcAft>
                <a:spcPts val="300"/>
              </a:spcAft>
            </a:pPr>
            <a:r>
              <a:rPr lang="en-GB" sz="1800" dirty="0">
                <a:latin typeface="Tahoma" panose="020B0604030504040204" pitchFamily="34" charset="0"/>
                <a:ea typeface="Calibri" panose="020F0502020204030204" pitchFamily="34" charset="0"/>
                <a:cs typeface="Times New Roman" panose="02020603050405020304" pitchFamily="18" charset="0"/>
              </a:rPr>
              <a:t>Corresponding documents</a:t>
            </a:r>
          </a:p>
          <a:p>
            <a:pPr lvl="2">
              <a:lnSpc>
                <a:spcPct val="120000"/>
              </a:lnSpc>
              <a:spcBef>
                <a:spcPts val="300"/>
              </a:spcBef>
              <a:spcAft>
                <a:spcPts val="300"/>
              </a:spcAft>
            </a:pPr>
            <a:r>
              <a:rPr lang="en-GB" sz="1400" dirty="0">
                <a:latin typeface="Tahoma" panose="020B0604030504040204" pitchFamily="34" charset="0"/>
                <a:ea typeface="Calibri" panose="020F0502020204030204" pitchFamily="34" charset="0"/>
                <a:cs typeface="Times New Roman" panose="02020603050405020304" pitchFamily="18" charset="0"/>
              </a:rPr>
              <a:t>Options Assessment found </a:t>
            </a:r>
            <a:r>
              <a:rPr lang="en-GB" sz="1400" dirty="0">
                <a:latin typeface="Tahoma" panose="020B0604030504040204" pitchFamily="34" charset="0"/>
                <a:ea typeface="Calibri" panose="020F0502020204030204" pitchFamily="34" charset="0"/>
                <a:cs typeface="Times New Roman" panose="02020603050405020304" pitchFamily="18" charset="0"/>
                <a:hlinkClick r:id="rId4"/>
              </a:rPr>
              <a:t>here</a:t>
            </a:r>
            <a:endParaRPr lang="en-GB" sz="1400" dirty="0">
              <a:latin typeface="Tahoma" panose="020B0604030504040204" pitchFamily="34" charset="0"/>
              <a:ea typeface="Calibri" panose="020F0502020204030204" pitchFamily="34" charset="0"/>
              <a:cs typeface="Times New Roman" panose="02020603050405020304" pitchFamily="18" charset="0"/>
            </a:endParaRPr>
          </a:p>
          <a:p>
            <a:pPr lvl="2">
              <a:lnSpc>
                <a:spcPct val="120000"/>
              </a:lnSpc>
              <a:spcBef>
                <a:spcPts val="300"/>
              </a:spcBef>
              <a:spcAft>
                <a:spcPts val="300"/>
              </a:spcAft>
            </a:pPr>
            <a:r>
              <a:rPr lang="en-GB" sz="1400" dirty="0">
                <a:latin typeface="Tahoma" panose="020B0604030504040204" pitchFamily="34" charset="0"/>
                <a:ea typeface="Calibri" panose="020F0502020204030204" pitchFamily="34" charset="0"/>
                <a:cs typeface="Times New Roman" panose="02020603050405020304" pitchFamily="18" charset="0"/>
              </a:rPr>
              <a:t>9 technical research supporting documents found </a:t>
            </a:r>
            <a:r>
              <a:rPr lang="en-GB" sz="1400" dirty="0">
                <a:latin typeface="Tahoma" panose="020B0604030504040204" pitchFamily="34" charset="0"/>
                <a:ea typeface="Calibri" panose="020F0502020204030204" pitchFamily="34" charset="0"/>
                <a:cs typeface="Times New Roman" panose="02020603050405020304" pitchFamily="18" charset="0"/>
                <a:hlinkClick r:id="rId5"/>
              </a:rPr>
              <a:t>here</a:t>
            </a:r>
            <a:endParaRPr lang="en-GB" sz="1800" dirty="0">
              <a:latin typeface="Tahoma" panose="020B0604030504040204" pitchFamily="34" charset="0"/>
              <a:ea typeface="Calibri" panose="020F0502020204030204" pitchFamily="34" charset="0"/>
              <a:cs typeface="Times New Roman" panose="02020603050405020304" pitchFamily="18" charset="0"/>
            </a:endParaRPr>
          </a:p>
          <a:p>
            <a:pPr lvl="1">
              <a:lnSpc>
                <a:spcPct val="120000"/>
              </a:lnSpc>
              <a:spcBef>
                <a:spcPts val="300"/>
              </a:spcBef>
              <a:spcAft>
                <a:spcPts val="300"/>
              </a:spcAft>
            </a:pPr>
            <a:r>
              <a:rPr lang="en-GB" sz="1800" dirty="0">
                <a:latin typeface="Tahoma" panose="020B0604030504040204" pitchFamily="34" charset="0"/>
                <a:ea typeface="Calibri" panose="020F0502020204030204" pitchFamily="34" charset="0"/>
                <a:cs typeface="Times New Roman" panose="02020603050405020304" pitchFamily="18" charset="0"/>
              </a:rPr>
              <a:t>Closes 7</a:t>
            </a:r>
            <a:r>
              <a:rPr lang="en-GB" sz="1800" baseline="30000" dirty="0">
                <a:latin typeface="Tahoma" panose="020B0604030504040204" pitchFamily="34" charset="0"/>
                <a:ea typeface="Calibri" panose="020F0502020204030204" pitchFamily="34" charset="0"/>
                <a:cs typeface="Times New Roman" panose="02020603050405020304" pitchFamily="18" charset="0"/>
              </a:rPr>
              <a:t>th</a:t>
            </a:r>
            <a:r>
              <a:rPr lang="en-GB" sz="1800" dirty="0">
                <a:latin typeface="Tahoma" panose="020B0604030504040204" pitchFamily="34" charset="0"/>
                <a:ea typeface="Calibri" panose="020F0502020204030204" pitchFamily="34" charset="0"/>
                <a:cs typeface="Times New Roman" panose="02020603050405020304" pitchFamily="18" charset="0"/>
              </a:rPr>
              <a:t> May</a:t>
            </a:r>
          </a:p>
          <a:p>
            <a:pPr marL="457200" lvl="1" indent="0">
              <a:lnSpc>
                <a:spcPct val="120000"/>
              </a:lnSpc>
              <a:spcBef>
                <a:spcPts val="300"/>
              </a:spcBef>
              <a:spcAft>
                <a:spcPts val="300"/>
              </a:spcAft>
              <a:buNone/>
            </a:pPr>
            <a:r>
              <a:rPr lang="en-GB" sz="1800" dirty="0">
                <a:latin typeface="Tahoma" panose="020B0604030504040204" pitchFamily="34" charset="0"/>
                <a:ea typeface="Calibri" panose="020F0502020204030204" pitchFamily="34" charset="0"/>
                <a:cs typeface="Times New Roman" panose="02020603050405020304" pitchFamily="18" charset="0"/>
              </a:rPr>
              <a:t>   </a:t>
            </a:r>
            <a:endParaRPr lang="en-GB" sz="7200" dirty="0">
              <a:latin typeface="Tahoma" panose="020B0604030504040204" pitchFamily="34" charset="0"/>
              <a:ea typeface="Calibri" panose="020F0502020204030204" pitchFamily="34"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19867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rPr>
              <a:t>Review of the Electricity Market Arrangements Consultation </a:t>
            </a:r>
          </a:p>
          <a:p>
            <a:pPr algn="ctr"/>
            <a:r>
              <a:rPr lang="en-GB" sz="2400" b="1" dirty="0">
                <a:solidFill>
                  <a:srgbClr val="04AEEA"/>
                </a:solidFill>
                <a:latin typeface="Tahoma" panose="020B0604030504040204" pitchFamily="34" charset="0"/>
                <a:ea typeface="Calibri" panose="020F0502020204030204" pitchFamily="34" charset="0"/>
                <a:cs typeface="Times New Roman" panose="02020603050405020304" pitchFamily="18" charset="0"/>
              </a:rPr>
              <a:t> </a:t>
            </a:r>
            <a:br>
              <a:rPr lang="en-GB" sz="2400" dirty="0">
                <a:latin typeface="Tahoma" panose="020B0604030504040204" pitchFamily="34" charset="0"/>
                <a:ea typeface="Calibri" panose="020F0502020204030204" pitchFamily="34" charset="0"/>
                <a:cs typeface="Times New Roman" panose="02020603050405020304" pitchFamily="18" charset="0"/>
              </a:rPr>
            </a:br>
            <a:endParaRPr lang="en-GB" sz="2400" dirty="0"/>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6"/>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7"/>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65791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rPr>
              <a:t>Summary to date </a:t>
            </a:r>
          </a:p>
          <a:p>
            <a:pPr algn="ctr"/>
            <a:r>
              <a:rPr lang="en-GB" sz="2400" b="1" dirty="0">
                <a:solidFill>
                  <a:srgbClr val="04AEEA"/>
                </a:solidFill>
                <a:latin typeface="Tahoma" panose="020B0604030504040204" pitchFamily="34" charset="0"/>
                <a:ea typeface="Calibri" panose="020F0502020204030204" pitchFamily="34" charset="0"/>
                <a:cs typeface="Times New Roman" panose="02020603050405020304" pitchFamily="18" charset="0"/>
              </a:rPr>
              <a:t> </a:t>
            </a:r>
            <a:br>
              <a:rPr lang="en-GB" sz="2400" dirty="0">
                <a:latin typeface="Tahoma" panose="020B0604030504040204" pitchFamily="34" charset="0"/>
                <a:ea typeface="Calibri" panose="020F0502020204030204" pitchFamily="34" charset="0"/>
                <a:cs typeface="Times New Roman" panose="02020603050405020304" pitchFamily="18" charset="0"/>
              </a:rPr>
            </a:br>
            <a:endParaRPr lang="en-GB" sz="2400" dirty="0"/>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C16C4DE9-0669-3D23-639C-6F49B794F125}"/>
              </a:ext>
            </a:extLst>
          </p:cNvPr>
          <p:cNvPicPr>
            <a:picLocks noChangeAspect="1"/>
          </p:cNvPicPr>
          <p:nvPr/>
        </p:nvPicPr>
        <p:blipFill>
          <a:blip r:embed="rId5"/>
          <a:stretch>
            <a:fillRect/>
          </a:stretch>
        </p:blipFill>
        <p:spPr>
          <a:xfrm>
            <a:off x="6213755" y="996185"/>
            <a:ext cx="5731510" cy="5563235"/>
          </a:xfrm>
          <a:prstGeom prst="rect">
            <a:avLst/>
          </a:prstGeom>
        </p:spPr>
      </p:pic>
      <p:pic>
        <p:nvPicPr>
          <p:cNvPr id="7" name="Picture 6">
            <a:extLst>
              <a:ext uri="{FF2B5EF4-FFF2-40B4-BE49-F238E27FC236}">
                <a16:creationId xmlns:a16="http://schemas.microsoft.com/office/drawing/2014/main" id="{771BB576-5CB0-B264-4EB5-574CDB93D5E0}"/>
              </a:ext>
            </a:extLst>
          </p:cNvPr>
          <p:cNvPicPr>
            <a:picLocks noChangeAspect="1"/>
          </p:cNvPicPr>
          <p:nvPr/>
        </p:nvPicPr>
        <p:blipFill>
          <a:blip r:embed="rId6"/>
          <a:stretch>
            <a:fillRect/>
          </a:stretch>
        </p:blipFill>
        <p:spPr>
          <a:xfrm>
            <a:off x="246737" y="2395143"/>
            <a:ext cx="5731510" cy="1546860"/>
          </a:xfrm>
          <a:prstGeom prst="rect">
            <a:avLst/>
          </a:prstGeom>
        </p:spPr>
      </p:pic>
    </p:spTree>
    <p:extLst>
      <p:ext uri="{BB962C8B-B14F-4D97-AF65-F5344CB8AC3E}">
        <p14:creationId xmlns:p14="http://schemas.microsoft.com/office/powerpoint/2010/main" val="2010154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23493" y="3548421"/>
            <a:ext cx="11903628" cy="4044938"/>
          </a:xfrm>
        </p:spPr>
        <p:txBody>
          <a:bodyPr anchor="t">
            <a:normAutofit/>
          </a:bodyPr>
          <a:lstStyle/>
          <a:p>
            <a:pPr marL="0" indent="0">
              <a:lnSpc>
                <a:spcPct val="120000"/>
              </a:lnSpc>
              <a:spcBef>
                <a:spcPts val="0"/>
              </a:spcBef>
              <a:buNone/>
            </a:pPr>
            <a:r>
              <a:rPr lang="en-GB" sz="1800" b="1" dirty="0">
                <a:effectLst/>
                <a:latin typeface="Aptos" panose="020B0004020202020204" pitchFamily="34" charset="0"/>
                <a:ea typeface="Aptos" panose="020B0004020202020204" pitchFamily="34" charset="0"/>
                <a:cs typeface="Times New Roman" panose="02020603050405020304" pitchFamily="18" charset="0"/>
              </a:rPr>
              <a:t>Creation of NESO</a:t>
            </a:r>
            <a:r>
              <a:rPr lang="en-GB" sz="1800" dirty="0">
                <a:effectLst/>
                <a:latin typeface="Aptos" panose="020B0004020202020204" pitchFamily="34" charset="0"/>
                <a:ea typeface="Aptos" panose="020B0004020202020204" pitchFamily="34" charset="0"/>
                <a:cs typeface="Times New Roman" panose="02020603050405020304" pitchFamily="18" charset="0"/>
              </a:rPr>
              <a:t>: National Energy System Operator </a:t>
            </a:r>
          </a:p>
          <a:p>
            <a:pPr marL="0" indent="0">
              <a:lnSpc>
                <a:spcPct val="120000"/>
              </a:lnSpc>
              <a:spcBef>
                <a:spcPts val="0"/>
              </a:spcBef>
              <a:buNone/>
            </a:pPr>
            <a:r>
              <a:rPr lang="en-GB" sz="1800" dirty="0">
                <a:effectLst/>
                <a:latin typeface="Aptos" panose="020B0004020202020204" pitchFamily="34" charset="0"/>
                <a:ea typeface="Aptos" panose="020B0004020202020204" pitchFamily="34" charset="0"/>
                <a:cs typeface="Times New Roman" panose="02020603050405020304" pitchFamily="18" charset="0"/>
              </a:rPr>
              <a:t>Objectives:</a:t>
            </a:r>
          </a:p>
          <a:p>
            <a:pPr>
              <a:lnSpc>
                <a:spcPct val="120000"/>
              </a:lnSpc>
              <a:spcBef>
                <a:spcPts val="0"/>
              </a:spcBef>
            </a:pPr>
            <a:r>
              <a:rPr lang="en-GB" sz="1800" dirty="0">
                <a:effectLst/>
                <a:latin typeface="Aptos" panose="020B0004020202020204" pitchFamily="34" charset="0"/>
                <a:ea typeface="Aptos" panose="020B0004020202020204" pitchFamily="34" charset="0"/>
                <a:cs typeface="Times New Roman" panose="02020603050405020304" pitchFamily="18" charset="0"/>
              </a:rPr>
              <a:t> Drive progress towards net zero while maintaining energy security and minimising costs for consumers. </a:t>
            </a:r>
          </a:p>
          <a:p>
            <a:pPr>
              <a:lnSpc>
                <a:spcPct val="120000"/>
              </a:lnSpc>
              <a:spcBef>
                <a:spcPts val="0"/>
              </a:spcBef>
            </a:pPr>
            <a:r>
              <a:rPr lang="en-GB" sz="1800" dirty="0">
                <a:latin typeface="Aptos" panose="020B0004020202020204" pitchFamily="34" charset="0"/>
                <a:ea typeface="Aptos" panose="020B0004020202020204" pitchFamily="34" charset="0"/>
                <a:cs typeface="Times New Roman" panose="02020603050405020304" pitchFamily="18" charset="0"/>
              </a:rPr>
              <a:t>R</a:t>
            </a:r>
            <a:r>
              <a:rPr lang="en-GB" sz="1800" dirty="0">
                <a:effectLst/>
                <a:latin typeface="Aptos" panose="020B0004020202020204" pitchFamily="34" charset="0"/>
                <a:ea typeface="Aptos" panose="020B0004020202020204" pitchFamily="34" charset="0"/>
                <a:cs typeface="Times New Roman" panose="02020603050405020304" pitchFamily="18" charset="0"/>
              </a:rPr>
              <a:t>esponsibilities across electricity, gas and hydrogen, including all the existing functions of the Electricity System Operator (ESO), </a:t>
            </a:r>
          </a:p>
          <a:p>
            <a:pPr>
              <a:lnSpc>
                <a:spcPct val="120000"/>
              </a:lnSpc>
              <a:spcBef>
                <a:spcPts val="0"/>
              </a:spcBef>
            </a:pPr>
            <a:r>
              <a:rPr lang="en-GB" sz="1800" dirty="0">
                <a:latin typeface="Aptos" panose="020B0004020202020204" pitchFamily="34" charset="0"/>
                <a:ea typeface="Aptos" panose="020B0004020202020204" pitchFamily="34" charset="0"/>
                <a:cs typeface="Times New Roman" panose="02020603050405020304" pitchFamily="18" charset="0"/>
              </a:rPr>
              <a:t>E</a:t>
            </a:r>
            <a:r>
              <a:rPr lang="en-GB" sz="1800" dirty="0">
                <a:effectLst/>
                <a:latin typeface="Aptos" panose="020B0004020202020204" pitchFamily="34" charset="0"/>
                <a:ea typeface="Aptos" panose="020B0004020202020204" pitchFamily="34" charset="0"/>
                <a:cs typeface="Times New Roman" panose="02020603050405020304" pitchFamily="18" charset="0"/>
              </a:rPr>
              <a:t>nhanced whole system approach to planning and operating the energy sector. </a:t>
            </a:r>
          </a:p>
          <a:p>
            <a:pPr>
              <a:lnSpc>
                <a:spcPct val="120000"/>
              </a:lnSpc>
              <a:spcBef>
                <a:spcPts val="0"/>
              </a:spcBef>
            </a:pPr>
            <a:r>
              <a:rPr lang="en-GB" sz="1800" dirty="0">
                <a:latin typeface="Aptos" panose="020B0004020202020204" pitchFamily="34" charset="0"/>
                <a:ea typeface="Aptos" panose="020B0004020202020204" pitchFamily="34" charset="0"/>
                <a:cs typeface="Times New Roman" panose="02020603050405020304" pitchFamily="18" charset="0"/>
              </a:rPr>
              <a:t>U</a:t>
            </a:r>
            <a:r>
              <a:rPr lang="en-GB" sz="1800" dirty="0">
                <a:effectLst/>
                <a:latin typeface="Aptos" panose="020B0004020202020204" pitchFamily="34" charset="0"/>
                <a:ea typeface="Aptos" panose="020B0004020202020204" pitchFamily="34" charset="0"/>
                <a:cs typeface="Times New Roman" panose="02020603050405020304" pitchFamily="18" charset="0"/>
              </a:rPr>
              <a:t>ndertaking whole system strategic planning, with the first Centralised Strategic Network Plan due in 2026, and providing advice to government and Ofgem to inform key policy decisions.</a:t>
            </a:r>
            <a:endParaRPr lang="en-GB" sz="5600" dirty="0">
              <a:solidFill>
                <a:srgbClr val="333333"/>
              </a:solidFill>
              <a:latin typeface="Tahoma" panose="020B0604030504040204" pitchFamily="34"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0" y="-1176164"/>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Tahoma" panose="020B0604030504040204" pitchFamily="34" charset="0"/>
                <a:ea typeface="Calibri" panose="020F0502020204030204" pitchFamily="34" charset="0"/>
                <a:cs typeface="Times New Roman" panose="02020603050405020304" pitchFamily="18" charset="0"/>
              </a:rPr>
              <a:t>Points to note</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
        <p:nvSpPr>
          <p:cNvPr id="2" name="Content Placeholder 4">
            <a:extLst>
              <a:ext uri="{FF2B5EF4-FFF2-40B4-BE49-F238E27FC236}">
                <a16:creationId xmlns:a16="http://schemas.microsoft.com/office/drawing/2014/main" id="{8F8181B0-FAB3-7B92-8014-978F6C0E5C5C}"/>
              </a:ext>
            </a:extLst>
          </p:cNvPr>
          <p:cNvSpPr txBox="1">
            <a:spLocks/>
          </p:cNvSpPr>
          <p:nvPr/>
        </p:nvSpPr>
        <p:spPr>
          <a:xfrm>
            <a:off x="123493" y="477009"/>
            <a:ext cx="12022644" cy="29429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None/>
            </a:pPr>
            <a:r>
              <a:rPr lang="en-GB" sz="1800" b="1" kern="100" dirty="0">
                <a:latin typeface="Calibri "/>
                <a:ea typeface="Aptos" panose="020B0004020202020204" pitchFamily="34" charset="0"/>
                <a:cs typeface="Times New Roman" panose="02020603050405020304" pitchFamily="18" charset="0"/>
              </a:rPr>
              <a:t>REMA programme </a:t>
            </a:r>
            <a:r>
              <a:rPr lang="en-GB" sz="1800" kern="100" dirty="0">
                <a:latin typeface="Calibri "/>
                <a:ea typeface="Aptos" panose="020B0004020202020204" pitchFamily="34" charset="0"/>
                <a:cs typeface="Times New Roman" panose="02020603050405020304" pitchFamily="18" charset="0"/>
              </a:rPr>
              <a:t>focuses on core electricity markets: </a:t>
            </a:r>
          </a:p>
          <a:p>
            <a:pPr>
              <a:lnSpc>
                <a:spcPct val="115000"/>
              </a:lnSpc>
              <a:spcBef>
                <a:spcPts val="0"/>
              </a:spcBef>
            </a:pPr>
            <a:r>
              <a:rPr lang="en-GB" sz="1800" kern="100" dirty="0">
                <a:latin typeface="Calibri "/>
                <a:ea typeface="Aptos" panose="020B0004020202020204" pitchFamily="34" charset="0"/>
                <a:cs typeface="Times New Roman" panose="02020603050405020304" pitchFamily="18" charset="0"/>
              </a:rPr>
              <a:t>The wholesale market, Balancing Mechanism, ancillary services, </a:t>
            </a:r>
          </a:p>
          <a:p>
            <a:pPr>
              <a:lnSpc>
                <a:spcPct val="115000"/>
              </a:lnSpc>
              <a:spcBef>
                <a:spcPts val="0"/>
              </a:spcBef>
            </a:pPr>
            <a:r>
              <a:rPr lang="en-GB" sz="1800" kern="100" dirty="0">
                <a:latin typeface="Calibri "/>
                <a:ea typeface="Aptos" panose="020B0004020202020204" pitchFamily="34" charset="0"/>
                <a:cs typeface="Times New Roman" panose="02020603050405020304" pitchFamily="18" charset="0"/>
              </a:rPr>
              <a:t>Policies that impact these – including the evolution of and alternatives to the </a:t>
            </a:r>
            <a:r>
              <a:rPr lang="en-GB" sz="1800" kern="100" dirty="0" err="1">
                <a:latin typeface="Calibri "/>
                <a:ea typeface="Aptos" panose="020B0004020202020204" pitchFamily="34" charset="0"/>
                <a:cs typeface="Times New Roman" panose="02020603050405020304" pitchFamily="18" charset="0"/>
              </a:rPr>
              <a:t>CfD</a:t>
            </a:r>
            <a:r>
              <a:rPr lang="en-GB" sz="1800" kern="100" dirty="0">
                <a:latin typeface="Calibri "/>
                <a:ea typeface="Aptos" panose="020B0004020202020204" pitchFamily="34" charset="0"/>
                <a:cs typeface="Times New Roman" panose="02020603050405020304" pitchFamily="18" charset="0"/>
              </a:rPr>
              <a:t> scheme and the CM. </a:t>
            </a:r>
          </a:p>
          <a:p>
            <a:pPr>
              <a:lnSpc>
                <a:spcPct val="115000"/>
              </a:lnSpc>
              <a:spcBef>
                <a:spcPts val="0"/>
              </a:spcBef>
            </a:pPr>
            <a:r>
              <a:rPr lang="en-GB" sz="1800" kern="100" dirty="0">
                <a:latin typeface="Calibri "/>
                <a:cs typeface="Times New Roman" panose="02020603050405020304" pitchFamily="18" charset="0"/>
              </a:rPr>
              <a:t>It needs to consider:</a:t>
            </a:r>
          </a:p>
          <a:p>
            <a:pPr lvl="1">
              <a:lnSpc>
                <a:spcPct val="115000"/>
              </a:lnSpc>
              <a:spcBef>
                <a:spcPts val="0"/>
              </a:spcBef>
            </a:pPr>
            <a:r>
              <a:rPr lang="en-GB" sz="1800" dirty="0">
                <a:latin typeface="Calibri "/>
                <a:ea typeface="Aptos" panose="020B0004020202020204" pitchFamily="34" charset="0"/>
                <a:cs typeface="Times New Roman" panose="02020603050405020304" pitchFamily="18" charset="0"/>
              </a:rPr>
              <a:t>Value for money (previously ‘least cost’).</a:t>
            </a:r>
            <a:endParaRPr lang="en-GB" sz="1800" kern="100" dirty="0">
              <a:latin typeface="Calibri "/>
              <a:ea typeface="Aptos" panose="020B0004020202020204" pitchFamily="34" charset="0"/>
              <a:cs typeface="Times New Roman" panose="02020603050405020304" pitchFamily="18" charset="0"/>
            </a:endParaRPr>
          </a:p>
          <a:p>
            <a:pPr lvl="1">
              <a:lnSpc>
                <a:spcPct val="115000"/>
              </a:lnSpc>
              <a:spcBef>
                <a:spcPts val="0"/>
              </a:spcBef>
            </a:pPr>
            <a:r>
              <a:rPr lang="en-GB" sz="1800" kern="100" dirty="0">
                <a:latin typeface="Calibri "/>
                <a:cs typeface="Times New Roman" panose="02020603050405020304" pitchFamily="18" charset="0"/>
              </a:rPr>
              <a:t>Deliverability</a:t>
            </a:r>
          </a:p>
          <a:p>
            <a:pPr lvl="1">
              <a:lnSpc>
                <a:spcPct val="115000"/>
              </a:lnSpc>
              <a:spcBef>
                <a:spcPts val="0"/>
              </a:spcBef>
            </a:pPr>
            <a:r>
              <a:rPr lang="en-GB" sz="1800" kern="100" dirty="0">
                <a:latin typeface="Calibri "/>
                <a:cs typeface="Times New Roman" panose="02020603050405020304" pitchFamily="18" charset="0"/>
              </a:rPr>
              <a:t>Investor Confidence</a:t>
            </a:r>
          </a:p>
          <a:p>
            <a:pPr lvl="1">
              <a:lnSpc>
                <a:spcPct val="115000"/>
              </a:lnSpc>
              <a:spcBef>
                <a:spcPts val="0"/>
              </a:spcBef>
            </a:pPr>
            <a:r>
              <a:rPr lang="en-GB" sz="1800" kern="100" dirty="0">
                <a:latin typeface="Calibri "/>
                <a:cs typeface="Times New Roman" panose="02020603050405020304" pitchFamily="18" charset="0"/>
              </a:rPr>
              <a:t>Whole system flexibility</a:t>
            </a:r>
          </a:p>
          <a:p>
            <a:pPr lvl="1">
              <a:lnSpc>
                <a:spcPct val="115000"/>
              </a:lnSpc>
              <a:spcBef>
                <a:spcPts val="0"/>
              </a:spcBef>
            </a:pPr>
            <a:r>
              <a:rPr lang="en-GB" sz="1800" kern="100" dirty="0">
                <a:latin typeface="Calibri "/>
                <a:cs typeface="Times New Roman" panose="02020603050405020304" pitchFamily="18" charset="0"/>
              </a:rPr>
              <a:t>Adaptability</a:t>
            </a:r>
            <a:endParaRPr lang="en-GB" sz="1400" kern="100" dirty="0">
              <a:latin typeface="Calibri "/>
              <a:cs typeface="Times New Roman" panose="02020603050405020304" pitchFamily="18" charset="0"/>
            </a:endParaRPr>
          </a:p>
          <a:p>
            <a:pPr lvl="1">
              <a:lnSpc>
                <a:spcPct val="115000"/>
              </a:lnSpc>
              <a:spcAft>
                <a:spcPts val="800"/>
              </a:spcAft>
            </a:pPr>
            <a:endParaRPr lang="en-GB" sz="1000" dirty="0">
              <a:latin typeface="Tahoma" panose="020B0604030504040204" pitchFamily="34" charset="0"/>
              <a:cs typeface="Times New Roman" panose="02020603050405020304" pitchFamily="18" charset="0"/>
            </a:endParaRPr>
          </a:p>
          <a:p>
            <a:pPr lvl="1"/>
            <a:endParaRPr lang="en-GB" sz="1800" dirty="0">
              <a:latin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32293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73295" y="1507560"/>
            <a:ext cx="11903628" cy="5051860"/>
          </a:xfrm>
        </p:spPr>
        <p:txBody>
          <a:bodyPr anchor="t">
            <a:normAutofit/>
          </a:bodyPr>
          <a:lstStyle/>
          <a:p>
            <a:pPr marL="342900" lvl="0" indent="-342900">
              <a:lnSpc>
                <a:spcPct val="115000"/>
              </a:lnSpc>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Retain marginal pricing across the wholesale market and future-proof the </a:t>
            </a:r>
            <a:r>
              <a:rPr lang="en-GB" sz="1800" kern="100" dirty="0" err="1">
                <a:effectLst/>
                <a:latin typeface="Calibri "/>
                <a:ea typeface="Aptos" panose="020B0004020202020204" pitchFamily="34" charset="0"/>
                <a:cs typeface="Times New Roman" panose="02020603050405020304" pitchFamily="18" charset="0"/>
              </a:rPr>
              <a:t>CfD</a:t>
            </a:r>
            <a:r>
              <a:rPr lang="en-GB" sz="1800" kern="100" dirty="0">
                <a:effectLst/>
                <a:latin typeface="Calibri "/>
                <a:ea typeface="Aptos" panose="020B0004020202020204" pitchFamily="34" charset="0"/>
                <a:cs typeface="Times New Roman" panose="02020603050405020304" pitchFamily="18" charset="0"/>
              </a:rPr>
              <a:t> scheme;</a:t>
            </a:r>
          </a:p>
          <a:p>
            <a:pPr marL="342900" lvl="0" indent="-342900">
              <a:lnSpc>
                <a:spcPct val="115000"/>
              </a:lnSpc>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Monitor the evolution of the Corporate Power Purchase Agreement (CPPA) market, where we believe there could be significant room for growth;</a:t>
            </a:r>
          </a:p>
          <a:p>
            <a:pPr marL="342900" lvl="0" indent="-342900">
              <a:lnSpc>
                <a:spcPct val="115000"/>
              </a:lnSpc>
              <a:spcAft>
                <a:spcPts val="800"/>
              </a:spcAft>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Pursue a cross-cutting approach to incentivising electricity demand reduction.</a:t>
            </a:r>
            <a:endParaRPr lang="en-GB" sz="1800" kern="100" dirty="0">
              <a:latin typeface="Calibri "/>
              <a:ea typeface="Aptos" panose="020B0004020202020204" pitchFamily="34" charset="0"/>
              <a:cs typeface="Times New Roman" panose="02020603050405020304" pitchFamily="18" charset="0"/>
            </a:endParaRPr>
          </a:p>
          <a:p>
            <a:pPr marL="0" lvl="0" indent="0">
              <a:lnSpc>
                <a:spcPct val="115000"/>
              </a:lnSpc>
              <a:spcAft>
                <a:spcPts val="800"/>
              </a:spcAft>
              <a:buNone/>
            </a:pPr>
            <a:r>
              <a:rPr lang="en-GB" sz="1800" kern="100" dirty="0">
                <a:latin typeface="Calibri "/>
                <a:ea typeface="Aptos" panose="020B0004020202020204" pitchFamily="34" charset="0"/>
                <a:cs typeface="Times New Roman" panose="02020603050405020304" pitchFamily="18" charset="0"/>
              </a:rPr>
              <a:t>Passing through the value of a renewables-based system to consumers:</a:t>
            </a:r>
          </a:p>
          <a:p>
            <a:pPr marL="342900" indent="-342900">
              <a:lnSpc>
                <a:spcPct val="115000"/>
              </a:lnSpc>
              <a:spcBef>
                <a:spcPts val="0"/>
              </a:spcBef>
              <a:buFont typeface="+mj-lt"/>
              <a:buAutoNum type="arabicPeriod"/>
            </a:pPr>
            <a:r>
              <a:rPr lang="en-GB" sz="1800" kern="100" dirty="0">
                <a:latin typeface="Calibri "/>
                <a:ea typeface="Aptos" panose="020B0004020202020204" pitchFamily="34" charset="0"/>
                <a:cs typeface="Times New Roman" panose="02020603050405020304" pitchFamily="18" charset="0"/>
              </a:rPr>
              <a:t>How best to decouple electricity prices to pass through the benefits of renewables to consumers and what is the role of marginal pricing within the electricity markets?</a:t>
            </a:r>
          </a:p>
          <a:p>
            <a:pPr marL="342900" indent="-342900">
              <a:lnSpc>
                <a:spcPct val="115000"/>
              </a:lnSpc>
              <a:spcBef>
                <a:spcPts val="0"/>
              </a:spcBef>
              <a:buFont typeface="+mj-lt"/>
              <a:buAutoNum type="arabicPeriod"/>
            </a:pPr>
            <a:r>
              <a:rPr lang="en-GB" sz="1800" kern="100" dirty="0">
                <a:latin typeface="Calibri "/>
                <a:ea typeface="Aptos" panose="020B0004020202020204" pitchFamily="34" charset="0"/>
                <a:cs typeface="Times New Roman" panose="02020603050405020304" pitchFamily="18" charset="0"/>
              </a:rPr>
              <a:t>How can CPPAs benefit different consumers and developers of low carbon capacity, and how might this role evolve?</a:t>
            </a:r>
          </a:p>
          <a:p>
            <a:pPr marL="342900" indent="-342900">
              <a:lnSpc>
                <a:spcPct val="115000"/>
              </a:lnSpc>
              <a:spcBef>
                <a:spcPts val="0"/>
              </a:spcBef>
              <a:buFont typeface="+mj-lt"/>
              <a:buAutoNum type="arabicPeriod"/>
            </a:pPr>
            <a:r>
              <a:rPr lang="en-GB" sz="1800" kern="100" dirty="0">
                <a:latin typeface="Calibri "/>
                <a:ea typeface="Aptos" panose="020B0004020202020204" pitchFamily="34" charset="0"/>
                <a:cs typeface="Times New Roman" panose="02020603050405020304" pitchFamily="18" charset="0"/>
              </a:rPr>
              <a:t>How best we best incentivise electricity demand reduction from consumers and what is the role of markets in doing this? </a:t>
            </a:r>
          </a:p>
          <a:p>
            <a:pPr marL="0" lvl="0" indent="0">
              <a:lnSpc>
                <a:spcPct val="115000"/>
              </a:lnSpc>
              <a:spcAft>
                <a:spcPts val="800"/>
              </a:spcAft>
              <a:buNone/>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0" y="-818297"/>
            <a:ext cx="9357238" cy="20366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1:</a:t>
            </a:r>
          </a:p>
          <a:p>
            <a:r>
              <a:rPr lang="en-GB" sz="1800" dirty="0">
                <a:effectLst/>
                <a:latin typeface="+mn-lt"/>
                <a:ea typeface="Aptos" panose="020B0004020202020204" pitchFamily="34" charset="0"/>
                <a:cs typeface="Times New Roman" panose="02020603050405020304" pitchFamily="18" charset="0"/>
              </a:rPr>
              <a:t>Passing through the value of a renewables-based system to Consumers</a:t>
            </a:r>
          </a:p>
          <a:p>
            <a:r>
              <a:rPr lang="en-GB" sz="1800" b="1" dirty="0">
                <a:solidFill>
                  <a:srgbClr val="2AC4C4"/>
                </a:solidFill>
                <a:latin typeface="+mn-lt"/>
                <a:ea typeface="Calibri" panose="020F0502020204030204" pitchFamily="34" charset="0"/>
                <a:cs typeface="Times New Roman" panose="02020603050405020304" pitchFamily="18" charset="0"/>
              </a:rPr>
              <a:t>(Wholesale market features)</a:t>
            </a:r>
            <a:endParaRPr lang="en-GB" sz="2400" b="1" dirty="0">
              <a:solidFill>
                <a:srgbClr val="2AC4C4"/>
              </a:solidFill>
              <a:latin typeface="+mn-lt"/>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6684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242509" y="1271016"/>
            <a:ext cx="11903628" cy="4589010"/>
          </a:xfrm>
        </p:spPr>
        <p:txBody>
          <a:bodyPr anchor="t">
            <a:normAutofit/>
          </a:bodyPr>
          <a:lstStyle/>
          <a:p>
            <a:pPr marL="342900" lvl="0" indent="-342900">
              <a:lnSpc>
                <a:spcPct val="115000"/>
              </a:lnSpc>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Commit to retain a </a:t>
            </a:r>
            <a:r>
              <a:rPr lang="en-GB" sz="1800" kern="100" dirty="0" err="1">
                <a:effectLst/>
                <a:latin typeface="Calibri "/>
                <a:ea typeface="Aptos" panose="020B0004020202020204" pitchFamily="34" charset="0"/>
                <a:cs typeface="Times New Roman" panose="02020603050405020304" pitchFamily="18" charset="0"/>
              </a:rPr>
              <a:t>CfD</a:t>
            </a:r>
            <a:r>
              <a:rPr lang="en-GB" sz="1800" kern="100" dirty="0">
                <a:effectLst/>
                <a:latin typeface="Calibri "/>
                <a:ea typeface="Aptos" panose="020B0004020202020204" pitchFamily="34" charset="0"/>
                <a:cs typeface="Times New Roman" panose="02020603050405020304" pitchFamily="18" charset="0"/>
              </a:rPr>
              <a:t>-type scheme as the primary and most effective mechanism for driving investment in renewable generation to deliver net zero.</a:t>
            </a:r>
          </a:p>
          <a:p>
            <a:pPr marL="342900" lvl="0" indent="-342900">
              <a:lnSpc>
                <a:spcPct val="115000"/>
              </a:lnSpc>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Consult on </a:t>
            </a:r>
            <a:r>
              <a:rPr lang="en-GB" sz="1800" b="1" kern="100" dirty="0">
                <a:effectLst/>
                <a:latin typeface="Calibri "/>
                <a:ea typeface="Aptos" panose="020B0004020202020204" pitchFamily="34" charset="0"/>
                <a:cs typeface="Times New Roman" panose="02020603050405020304" pitchFamily="18" charset="0"/>
              </a:rPr>
              <a:t>further range of reform options for </a:t>
            </a:r>
            <a:r>
              <a:rPr lang="en-GB" sz="1800" b="1" kern="100" dirty="0" err="1">
                <a:effectLst/>
                <a:latin typeface="Calibri "/>
                <a:ea typeface="Aptos" panose="020B0004020202020204" pitchFamily="34" charset="0"/>
                <a:cs typeface="Times New Roman" panose="02020603050405020304" pitchFamily="18" charset="0"/>
              </a:rPr>
              <a:t>CfD</a:t>
            </a:r>
            <a:r>
              <a:rPr lang="en-GB" sz="1800" b="1" kern="100" dirty="0">
                <a:effectLst/>
                <a:latin typeface="Calibri "/>
                <a:ea typeface="Aptos" panose="020B0004020202020204" pitchFamily="34" charset="0"/>
                <a:cs typeface="Times New Roman" panose="02020603050405020304" pitchFamily="18" charset="0"/>
              </a:rPr>
              <a:t>:</a:t>
            </a:r>
            <a:endParaRPr lang="en-GB" sz="1800" kern="100" dirty="0">
              <a:effectLst/>
              <a:latin typeface="Calibri "/>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GB" sz="1800" kern="100" dirty="0">
                <a:effectLst/>
                <a:latin typeface="Calibri "/>
                <a:ea typeface="Aptos" panose="020B0004020202020204" pitchFamily="34" charset="0"/>
                <a:cs typeface="Times New Roman" panose="02020603050405020304" pitchFamily="18" charset="0"/>
              </a:rPr>
              <a:t>Deeming </a:t>
            </a:r>
            <a:r>
              <a:rPr lang="en-GB" sz="1800" kern="100" dirty="0" err="1">
                <a:effectLst/>
                <a:latin typeface="Calibri "/>
                <a:ea typeface="Aptos" panose="020B0004020202020204" pitchFamily="34" charset="0"/>
                <a:cs typeface="Times New Roman" panose="02020603050405020304" pitchFamily="18" charset="0"/>
              </a:rPr>
              <a:t>CfD</a:t>
            </a:r>
            <a:r>
              <a:rPr lang="en-GB" sz="1800" kern="100" dirty="0">
                <a:effectLst/>
                <a:latin typeface="Calibri "/>
                <a:ea typeface="Aptos" panose="020B0004020202020204" pitchFamily="34" charset="0"/>
                <a:cs typeface="Times New Roman" panose="02020603050405020304" pitchFamily="18" charset="0"/>
              </a:rPr>
              <a:t> payments or </a:t>
            </a:r>
          </a:p>
          <a:p>
            <a:pPr marL="742950" lvl="1" indent="-285750">
              <a:lnSpc>
                <a:spcPct val="115000"/>
              </a:lnSpc>
              <a:buFont typeface="Courier New" panose="02070309020205020404" pitchFamily="49" charset="0"/>
              <a:buChar char="o"/>
            </a:pPr>
            <a:r>
              <a:rPr lang="en-GB" sz="1800" kern="100" dirty="0">
                <a:effectLst/>
                <a:latin typeface="Calibri "/>
                <a:ea typeface="Aptos" panose="020B0004020202020204" pitchFamily="34" charset="0"/>
                <a:cs typeface="Times New Roman" panose="02020603050405020304" pitchFamily="18" charset="0"/>
              </a:rPr>
              <a:t>Moving to a capacity-based </a:t>
            </a:r>
            <a:r>
              <a:rPr lang="en-GB" sz="1800" kern="100" dirty="0" err="1">
                <a:effectLst/>
                <a:latin typeface="Calibri "/>
                <a:ea typeface="Aptos" panose="020B0004020202020204" pitchFamily="34" charset="0"/>
                <a:cs typeface="Times New Roman" panose="02020603050405020304" pitchFamily="18" charset="0"/>
              </a:rPr>
              <a:t>CfD</a:t>
            </a:r>
            <a:r>
              <a:rPr lang="en-GB" sz="1800" kern="100" dirty="0">
                <a:effectLst/>
                <a:latin typeface="Calibri "/>
                <a:ea typeface="Aptos" panose="020B0004020202020204" pitchFamily="34" charset="0"/>
                <a:cs typeface="Times New Roman" panose="02020603050405020304" pitchFamily="18" charset="0"/>
              </a:rPr>
              <a:t>, </a:t>
            </a:r>
          </a:p>
          <a:p>
            <a:pPr marL="742950" lvl="1" indent="-285750">
              <a:lnSpc>
                <a:spcPct val="115000"/>
              </a:lnSpc>
              <a:buFont typeface="Courier New" panose="02070309020205020404" pitchFamily="49" charset="0"/>
              <a:buChar char="o"/>
            </a:pPr>
            <a:r>
              <a:rPr lang="en-GB" sz="1800" kern="100" dirty="0">
                <a:effectLst/>
                <a:latin typeface="Calibri "/>
                <a:ea typeface="Aptos" panose="020B0004020202020204" pitchFamily="34" charset="0"/>
                <a:cs typeface="Times New Roman" panose="02020603050405020304" pitchFamily="18" charset="0"/>
              </a:rPr>
              <a:t>Reference price reform/ Partial </a:t>
            </a:r>
            <a:r>
              <a:rPr lang="en-GB" sz="1800" kern="100" dirty="0" err="1">
                <a:effectLst/>
                <a:latin typeface="Calibri "/>
                <a:ea typeface="Aptos" panose="020B0004020202020204" pitchFamily="34" charset="0"/>
                <a:cs typeface="Times New Roman" panose="02020603050405020304" pitchFamily="18" charset="0"/>
              </a:rPr>
              <a:t>CfD</a:t>
            </a:r>
            <a:r>
              <a:rPr lang="en-GB" sz="1800" kern="100" dirty="0">
                <a:effectLst/>
                <a:latin typeface="Calibri "/>
                <a:ea typeface="Aptos" panose="020B0004020202020204" pitchFamily="34" charset="0"/>
                <a:cs typeface="Times New Roman" panose="02020603050405020304" pitchFamily="18" charset="0"/>
              </a:rPr>
              <a:t>, and</a:t>
            </a:r>
          </a:p>
          <a:p>
            <a:pPr marL="742950" lvl="1" indent="-285750">
              <a:lnSpc>
                <a:spcPct val="115000"/>
              </a:lnSpc>
              <a:spcAft>
                <a:spcPts val="800"/>
              </a:spcAft>
              <a:buFont typeface="Courier New" panose="02070309020205020404" pitchFamily="49" charset="0"/>
              <a:buChar char="o"/>
            </a:pPr>
            <a:r>
              <a:rPr lang="en-GB" sz="1800" kern="100" dirty="0">
                <a:effectLst/>
                <a:latin typeface="Calibri "/>
                <a:ea typeface="Aptos" panose="020B0004020202020204" pitchFamily="34" charset="0"/>
                <a:cs typeface="Times New Roman" panose="02020603050405020304" pitchFamily="18" charset="0"/>
              </a:rPr>
              <a:t>Restricting the percentage of capacity in the </a:t>
            </a:r>
            <a:r>
              <a:rPr lang="en-GB" sz="1800" kern="100" dirty="0" err="1">
                <a:effectLst/>
                <a:latin typeface="Calibri "/>
                <a:ea typeface="Aptos" panose="020B0004020202020204" pitchFamily="34" charset="0"/>
                <a:cs typeface="Times New Roman" panose="02020603050405020304" pitchFamily="18" charset="0"/>
              </a:rPr>
              <a:t>CfD</a:t>
            </a:r>
            <a:endParaRPr lang="en-GB" sz="1800" kern="100" dirty="0">
              <a:effectLst/>
              <a:latin typeface="Calibri "/>
              <a:ea typeface="Aptos" panose="020B0004020202020204" pitchFamily="34" charset="0"/>
              <a:cs typeface="Times New Roman" panose="02020603050405020304" pitchFamily="18" charset="0"/>
            </a:endParaRPr>
          </a:p>
          <a:p>
            <a:pPr lvl="2"/>
            <a:endParaRPr lang="en-GB" sz="1400" dirty="0">
              <a:latin typeface="Calibri "/>
              <a:ea typeface="Tahoma" panose="020B0604030504040204" pitchFamily="34" charset="0"/>
              <a:cs typeface="Tahoma" panose="020B0604030504040204" pitchFamily="34" charset="0"/>
            </a:endParaRPr>
          </a:p>
          <a:p>
            <a:pPr marL="0" indent="0">
              <a:buNone/>
            </a:pPr>
            <a:r>
              <a:rPr lang="en-GB" sz="1800" kern="100" dirty="0">
                <a:latin typeface="Calibri "/>
                <a:cs typeface="Times New Roman" panose="02020603050405020304" pitchFamily="18" charset="0"/>
              </a:rPr>
              <a:t>Investing to create a renewables-based system at pace:</a:t>
            </a:r>
          </a:p>
          <a:p>
            <a:pPr marL="342900" indent="-342900">
              <a:buFont typeface="+mj-lt"/>
              <a:buAutoNum type="arabicPeriod"/>
            </a:pPr>
            <a:r>
              <a:rPr lang="en-GB" sz="1800" kern="100" dirty="0">
                <a:latin typeface="Calibri "/>
                <a:cs typeface="Times New Roman" panose="02020603050405020304" pitchFamily="18" charset="0"/>
              </a:rPr>
              <a:t>How to de-risk investment in renewables while increasing operational exposure to deliver lowest overall system cost?</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2: </a:t>
            </a:r>
          </a:p>
          <a:p>
            <a:r>
              <a:rPr lang="en-GB" sz="1800" kern="100" dirty="0">
                <a:effectLst/>
                <a:latin typeface="Calibri "/>
                <a:ea typeface="Aptos" panose="020B0004020202020204" pitchFamily="34" charset="0"/>
                <a:cs typeface="Times New Roman" panose="02020603050405020304" pitchFamily="18" charset="0"/>
              </a:rPr>
              <a:t>Investing to create a renewables-based system at pace</a:t>
            </a:r>
          </a:p>
          <a:p>
            <a:r>
              <a:rPr lang="en-GB" sz="1800" b="1" dirty="0">
                <a:solidFill>
                  <a:srgbClr val="2AC4C4"/>
                </a:solidFill>
                <a:latin typeface="+mn-lt"/>
                <a:ea typeface="Calibri" panose="020F0502020204030204" pitchFamily="34" charset="0"/>
                <a:cs typeface="Times New Roman" panose="02020603050405020304" pitchFamily="18" charset="0"/>
              </a:rPr>
              <a:t>(Mass Low Carbon generation &amp; </a:t>
            </a:r>
            <a:r>
              <a:rPr lang="en-GB" sz="1800" b="1" dirty="0" err="1">
                <a:solidFill>
                  <a:srgbClr val="2AC4C4"/>
                </a:solidFill>
                <a:latin typeface="+mn-lt"/>
                <a:ea typeface="Calibri" panose="020F0502020204030204" pitchFamily="34" charset="0"/>
                <a:cs typeface="Times New Roman" panose="02020603050405020304" pitchFamily="18" charset="0"/>
              </a:rPr>
              <a:t>CfD</a:t>
            </a:r>
            <a:r>
              <a:rPr lang="en-GB" sz="1800" b="1" dirty="0">
                <a:solidFill>
                  <a:srgbClr val="2AC4C4"/>
                </a:solidFill>
                <a:latin typeface="+mn-lt"/>
                <a:ea typeface="Calibri" panose="020F0502020204030204" pitchFamily="34" charset="0"/>
                <a:cs typeface="Times New Roman" panose="02020603050405020304" pitchFamily="18" charset="0"/>
              </a:rPr>
              <a:t> mechanism)</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551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44185" y="849406"/>
            <a:ext cx="11903628" cy="5770918"/>
          </a:xfrm>
        </p:spPr>
        <p:txBody>
          <a:bodyPr anchor="t">
            <a:normAutofit/>
          </a:bodyPr>
          <a:lstStyle/>
          <a:p>
            <a:pPr marL="457200" lvl="1" indent="0">
              <a:lnSpc>
                <a:spcPct val="120000"/>
              </a:lnSpc>
              <a:spcBef>
                <a:spcPts val="300"/>
              </a:spcBef>
              <a:spcAft>
                <a:spcPts val="300"/>
              </a:spcAft>
              <a:buNone/>
            </a:pPr>
            <a:endParaRPr lang="en-GB" sz="1600" dirty="0">
              <a:latin typeface="Tahoma" panose="020B0604030504040204" pitchFamily="34" charset="0"/>
              <a:ea typeface="Calibri" panose="020F0502020204030204" pitchFamily="34" charset="0"/>
            </a:endParaRPr>
          </a:p>
          <a:p>
            <a:pPr marL="914400" lvl="2" indent="0">
              <a:buNone/>
            </a:pPr>
            <a:endParaRPr lang="en-GB" sz="1400" dirty="0">
              <a:latin typeface="Tahoma" panose="020B0604030504040204" pitchFamily="34" charset="0"/>
              <a:cs typeface="Times New Roman" panose="02020603050405020304" pitchFamily="18" charset="0"/>
            </a:endParaRPr>
          </a:p>
          <a:p>
            <a:pPr marL="342900" lvl="0" indent="-342900">
              <a:lnSpc>
                <a:spcPct val="115000"/>
              </a:lnSpc>
              <a:spcBef>
                <a:spcPts val="0"/>
              </a:spcBef>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Retain the Capacity Market (CM) implement shorter-term reforms to the CM </a:t>
            </a:r>
          </a:p>
          <a:p>
            <a:pPr marL="342900" lvl="0" indent="-342900">
              <a:lnSpc>
                <a:spcPct val="115000"/>
              </a:lnSpc>
              <a:spcBef>
                <a:spcPts val="0"/>
              </a:spcBef>
              <a:buFont typeface="Symbol" panose="05050102010706020507" pitchFamily="18" charset="2"/>
              <a:buChar char=""/>
            </a:pPr>
            <a:r>
              <a:rPr lang="en-GB" sz="1800" b="1" kern="100" dirty="0">
                <a:effectLst/>
                <a:latin typeface="Calibri "/>
                <a:ea typeface="Aptos" panose="020B0004020202020204" pitchFamily="34" charset="0"/>
                <a:cs typeface="Times New Roman" panose="02020603050405020304" pitchFamily="18" charset="0"/>
              </a:rPr>
              <a:t>Development of bespoke policy to support</a:t>
            </a:r>
            <a:r>
              <a:rPr lang="en-GB" sz="1800" kern="100" dirty="0">
                <a:effectLst/>
                <a:latin typeface="Calibri "/>
                <a:ea typeface="Aptos" panose="020B0004020202020204" pitchFamily="34" charset="0"/>
                <a:cs typeface="Times New Roman" panose="02020603050405020304" pitchFamily="18" charset="0"/>
              </a:rPr>
              <a:t> technologies such as Power CCUS, Hydrogen to Power (H2P) and </a:t>
            </a:r>
            <a:r>
              <a:rPr lang="en-GB" sz="1800" b="1" kern="100" dirty="0">
                <a:effectLst/>
                <a:latin typeface="Calibri "/>
                <a:ea typeface="Aptos" panose="020B0004020202020204" pitchFamily="34" charset="0"/>
                <a:cs typeface="Times New Roman" panose="02020603050405020304" pitchFamily="18" charset="0"/>
              </a:rPr>
              <a:t>Long Duration Electricity Storage (LDES)</a:t>
            </a:r>
            <a:endParaRPr lang="en-GB" sz="1800" kern="100" dirty="0">
              <a:effectLst/>
              <a:latin typeface="Calibri "/>
              <a:ea typeface="Aptos" panose="020B0004020202020204" pitchFamily="34" charset="0"/>
              <a:cs typeface="Times New Roman" panose="02020603050405020304" pitchFamily="18" charset="0"/>
            </a:endParaRPr>
          </a:p>
          <a:p>
            <a:pPr marL="342900" lvl="0" indent="-342900">
              <a:lnSpc>
                <a:spcPct val="115000"/>
              </a:lnSpc>
              <a:spcBef>
                <a:spcPts val="0"/>
              </a:spcBef>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Optimised CM: introducing a minimum procurement target to better support investment in low carbon flexible technologies. </a:t>
            </a:r>
          </a:p>
          <a:p>
            <a:pPr marL="342900" lvl="0" indent="-342900">
              <a:lnSpc>
                <a:spcPct val="115000"/>
              </a:lnSpc>
              <a:spcBef>
                <a:spcPts val="0"/>
              </a:spcBef>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GB electricity system could require up to 55GW of short-duration flexibility and between 30 and 50GW of long-duration flexibility</a:t>
            </a:r>
          </a:p>
          <a:p>
            <a:pPr marL="342900" lvl="0" indent="-342900">
              <a:lnSpc>
                <a:spcPct val="115000"/>
              </a:lnSpc>
              <a:spcBef>
                <a:spcPts val="0"/>
              </a:spcBef>
              <a:buFont typeface="Symbol" panose="05050102010706020507" pitchFamily="18" charset="2"/>
              <a:buChar char=""/>
            </a:pPr>
            <a:r>
              <a:rPr lang="en-GB" sz="1800" kern="100" dirty="0">
                <a:effectLst/>
                <a:latin typeface="Calibri "/>
                <a:ea typeface="Aptos" panose="020B0004020202020204" pitchFamily="34" charset="0"/>
                <a:cs typeface="Times New Roman" panose="02020603050405020304" pitchFamily="18" charset="0"/>
              </a:rPr>
              <a:t>Set out updated expectations of the amount of flexibility we will need on the electricity system in 2035</a:t>
            </a:r>
          </a:p>
          <a:p>
            <a:pPr marL="342900" lvl="0" indent="-342900">
              <a:lnSpc>
                <a:spcPct val="115000"/>
              </a:lnSpc>
              <a:spcBef>
                <a:spcPts val="0"/>
              </a:spcBef>
              <a:spcAft>
                <a:spcPts val="800"/>
              </a:spcAft>
              <a:buFont typeface="Symbol" panose="05050102010706020507" pitchFamily="18" charset="2"/>
              <a:buChar char=""/>
            </a:pPr>
            <a:r>
              <a:rPr lang="en-GB" sz="1800" b="1" kern="100" dirty="0">
                <a:effectLst/>
                <a:latin typeface="Calibri "/>
                <a:ea typeface="Aptos" panose="020B0004020202020204" pitchFamily="34" charset="0"/>
                <a:cs typeface="Times New Roman" panose="02020603050405020304" pitchFamily="18" charset="0"/>
              </a:rPr>
              <a:t>Accelerate progress and reforms within the current market framework to support distributed flexibility, and review whether additional steps are needed.</a:t>
            </a:r>
          </a:p>
          <a:p>
            <a:pPr marL="0" lvl="0" indent="0">
              <a:lnSpc>
                <a:spcPct val="115000"/>
              </a:lnSpc>
              <a:spcBef>
                <a:spcPts val="0"/>
              </a:spcBef>
              <a:spcAft>
                <a:spcPts val="800"/>
              </a:spcAft>
              <a:buNone/>
            </a:pPr>
            <a:r>
              <a:rPr lang="en-GB" sz="1900" dirty="0">
                <a:latin typeface="Calibri "/>
                <a:cs typeface="Times New Roman" panose="02020603050405020304" pitchFamily="18" charset="0"/>
              </a:rPr>
              <a:t>Transitioning away from an unabated gas –based system to a flexible resilient decarbonised electricity system:</a:t>
            </a:r>
          </a:p>
          <a:p>
            <a:pPr marL="457200" indent="-457200">
              <a:lnSpc>
                <a:spcPct val="115000"/>
              </a:lnSpc>
              <a:spcBef>
                <a:spcPts val="0"/>
              </a:spcBef>
              <a:buFont typeface="+mj-lt"/>
              <a:buAutoNum type="arabicPeriod"/>
            </a:pPr>
            <a:r>
              <a:rPr lang="en-GB" sz="1900" dirty="0">
                <a:latin typeface="Calibri "/>
                <a:cs typeface="Times New Roman" panose="02020603050405020304" pitchFamily="18" charset="0"/>
              </a:rPr>
              <a:t>How do we maintain security of supply in the future electricity system dominated by intermittent renewable generation?</a:t>
            </a:r>
          </a:p>
          <a:p>
            <a:pPr marL="457200" indent="-457200">
              <a:lnSpc>
                <a:spcPct val="115000"/>
              </a:lnSpc>
              <a:spcBef>
                <a:spcPts val="0"/>
              </a:spcBef>
              <a:buFont typeface="+mj-lt"/>
              <a:buAutoNum type="arabicPeriod"/>
            </a:pPr>
            <a:r>
              <a:rPr lang="en-GB" sz="1900" dirty="0">
                <a:latin typeface="Calibri "/>
                <a:cs typeface="Times New Roman" panose="02020603050405020304" pitchFamily="18" charset="0"/>
              </a:rPr>
              <a:t>How do we manage a smooth transition away from unabated gas to low carbon flexible technologies?</a:t>
            </a: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1" y="-387226"/>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Calibri "/>
                <a:ea typeface="Calibri" panose="020F0502020204030204" pitchFamily="34" charset="0"/>
                <a:cs typeface="Times New Roman" panose="02020603050405020304" pitchFamily="18" charset="0"/>
              </a:rPr>
              <a:t>Challenge 3:</a:t>
            </a:r>
          </a:p>
          <a:p>
            <a:r>
              <a:rPr lang="en-GB" sz="1800" dirty="0">
                <a:effectLst/>
                <a:latin typeface="Calibri "/>
                <a:ea typeface="Aptos" panose="020B0004020202020204" pitchFamily="34" charset="0"/>
                <a:cs typeface="Times New Roman" panose="02020603050405020304" pitchFamily="18" charset="0"/>
              </a:rPr>
              <a:t>Transitioning away from an unabated gas-based system to a flexible, resilient, decarbonised electricity system</a:t>
            </a:r>
          </a:p>
          <a:p>
            <a:r>
              <a:rPr lang="en-GB" sz="1800" b="1" dirty="0">
                <a:solidFill>
                  <a:srgbClr val="2AC4C4"/>
                </a:solidFill>
                <a:latin typeface="Calibri "/>
                <a:ea typeface="Calibri" panose="020F0502020204030204" pitchFamily="34" charset="0"/>
                <a:cs typeface="Times New Roman" panose="02020603050405020304" pitchFamily="18" charset="0"/>
              </a:rPr>
              <a:t>Capacity Adequacy &amp; Flexibility </a:t>
            </a:r>
            <a:endParaRPr lang="en-GB" sz="2400" b="1" dirty="0">
              <a:solidFill>
                <a:srgbClr val="2AC4C4"/>
              </a:solidFill>
              <a:latin typeface="Calibri "/>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9300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EECD6C9-74F7-BDA3-61C3-0CDFD27FE61E}"/>
              </a:ext>
            </a:extLst>
          </p:cNvPr>
          <p:cNvSpPr>
            <a:spLocks noGrp="1"/>
          </p:cNvSpPr>
          <p:nvPr>
            <p:ph idx="1"/>
          </p:nvPr>
        </p:nvSpPr>
        <p:spPr>
          <a:xfrm>
            <a:off x="157626" y="1103134"/>
            <a:ext cx="11903628" cy="3253947"/>
          </a:xfrm>
        </p:spPr>
        <p:txBody>
          <a:bodyPr anchor="t">
            <a:normAutofit/>
          </a:bodyPr>
          <a:lstStyle/>
          <a:p>
            <a:pPr marL="914400" lvl="2" indent="0">
              <a:buNone/>
            </a:pPr>
            <a:endParaRPr lang="en-GB" sz="1400" dirty="0">
              <a:cs typeface="Times New Roman" panose="02020603050405020304" pitchFamily="18" charset="0"/>
            </a:endParaRPr>
          </a:p>
          <a:p>
            <a:pPr marL="342900" lvl="0" indent="-342900">
              <a:lnSpc>
                <a:spcPct val="115000"/>
              </a:lnSpc>
              <a:spcBef>
                <a:spcPts val="0"/>
              </a:spcBef>
              <a:buFont typeface="Symbol" panose="05050102010706020507" pitchFamily="18" charset="2"/>
              <a:buChar char=""/>
            </a:pPr>
            <a:r>
              <a:rPr lang="en-GB" sz="1800" kern="100" dirty="0">
                <a:effectLst/>
                <a:ea typeface="Aptos" panose="020B0004020202020204" pitchFamily="34" charset="0"/>
                <a:cs typeface="Times New Roman" panose="02020603050405020304" pitchFamily="18" charset="0"/>
              </a:rPr>
              <a:t>Consider strengthening locational signals in the market by assessing two options: </a:t>
            </a:r>
            <a:r>
              <a:rPr lang="en-GB" sz="1800" b="1" kern="100" dirty="0">
                <a:effectLst/>
                <a:ea typeface="Aptos" panose="020B0004020202020204" pitchFamily="34" charset="0"/>
                <a:cs typeface="Times New Roman" panose="02020603050405020304" pitchFamily="18" charset="0"/>
              </a:rPr>
              <a:t>zonal &amp; locational investment signals</a:t>
            </a:r>
            <a:r>
              <a:rPr lang="en-GB" sz="1800" kern="100" dirty="0">
                <a:effectLst/>
                <a:ea typeface="Aptos" panose="020B0004020202020204" pitchFamily="34" charset="0"/>
                <a:cs typeface="Times New Roman" panose="02020603050405020304" pitchFamily="18" charset="0"/>
              </a:rPr>
              <a:t>;</a:t>
            </a:r>
          </a:p>
          <a:p>
            <a:pPr marL="342900" lvl="0" indent="-342900">
              <a:lnSpc>
                <a:spcPct val="115000"/>
              </a:lnSpc>
              <a:spcBef>
                <a:spcPts val="0"/>
              </a:spcBef>
              <a:buFont typeface="Symbol" panose="05050102010706020507" pitchFamily="18" charset="2"/>
              <a:buChar char=""/>
            </a:pPr>
            <a:r>
              <a:rPr lang="en-GB" sz="1800" kern="100" dirty="0">
                <a:effectLst/>
                <a:ea typeface="Aptos" panose="020B0004020202020204" pitchFamily="34" charset="0"/>
                <a:cs typeface="Times New Roman" panose="02020603050405020304" pitchFamily="18" charset="0"/>
              </a:rPr>
              <a:t>working with Ofgem on reforms to network charging and transmission access </a:t>
            </a:r>
          </a:p>
          <a:p>
            <a:pPr marL="342900" lvl="0" indent="-342900">
              <a:lnSpc>
                <a:spcPct val="115000"/>
              </a:lnSpc>
              <a:spcBef>
                <a:spcPts val="0"/>
              </a:spcBef>
              <a:buFont typeface="Symbol" panose="05050102010706020507" pitchFamily="18" charset="2"/>
              <a:buChar char=""/>
            </a:pPr>
            <a:r>
              <a:rPr lang="en-GB" sz="1800" kern="100" dirty="0">
                <a:effectLst/>
                <a:ea typeface="Aptos" panose="020B0004020202020204" pitchFamily="34" charset="0"/>
                <a:cs typeface="Times New Roman" panose="02020603050405020304" pitchFamily="18" charset="0"/>
              </a:rPr>
              <a:t>Consider centralised dispatch, alongside the option of a reformed BM.</a:t>
            </a:r>
          </a:p>
          <a:p>
            <a:pPr marL="342900" lvl="0" indent="-342900">
              <a:lnSpc>
                <a:spcPct val="115000"/>
              </a:lnSpc>
              <a:spcBef>
                <a:spcPts val="0"/>
              </a:spcBef>
              <a:buFont typeface="Symbol" panose="05050102010706020507" pitchFamily="18" charset="2"/>
              <a:buChar char=""/>
            </a:pPr>
            <a:r>
              <a:rPr lang="en-GB" sz="1800" kern="100" dirty="0">
                <a:effectLst/>
                <a:ea typeface="Aptos" panose="020B0004020202020204" pitchFamily="34" charset="0"/>
                <a:cs typeface="Times New Roman" panose="02020603050405020304" pitchFamily="18" charset="0"/>
              </a:rPr>
              <a:t>Discount nodal pricing</a:t>
            </a:r>
          </a:p>
          <a:p>
            <a:pPr marL="342900" lvl="0" indent="-342900">
              <a:lnSpc>
                <a:spcPct val="115000"/>
              </a:lnSpc>
              <a:spcBef>
                <a:spcPts val="0"/>
              </a:spcBef>
              <a:buFont typeface="Symbol" panose="05050102010706020507" pitchFamily="18" charset="2"/>
              <a:buChar char=""/>
            </a:pPr>
            <a:r>
              <a:rPr lang="en-GB" sz="1800" kern="100" dirty="0">
                <a:effectLst/>
                <a:ea typeface="Aptos" panose="020B0004020202020204" pitchFamily="34" charset="0"/>
                <a:cs typeface="Times New Roman" panose="02020603050405020304" pitchFamily="18" charset="0"/>
              </a:rPr>
              <a:t>Discount the ‘local markets’ model</a:t>
            </a:r>
          </a:p>
          <a:p>
            <a:pPr marL="342900" lvl="0" indent="-342900">
              <a:lnSpc>
                <a:spcPct val="115000"/>
              </a:lnSpc>
              <a:spcBef>
                <a:spcPts val="0"/>
              </a:spcBef>
              <a:spcAft>
                <a:spcPts val="800"/>
              </a:spcAft>
              <a:buFont typeface="Symbol" panose="05050102010706020507" pitchFamily="18" charset="2"/>
              <a:buChar char=""/>
            </a:pPr>
            <a:r>
              <a:rPr lang="en-GB" sz="1800" kern="100" dirty="0">
                <a:effectLst/>
                <a:ea typeface="Aptos" panose="020B0004020202020204" pitchFamily="34" charset="0"/>
                <a:cs typeface="Times New Roman" panose="02020603050405020304" pitchFamily="18" charset="0"/>
              </a:rPr>
              <a:t>Develop proposals for an electricity system operability strategy for 2035.</a:t>
            </a:r>
          </a:p>
          <a:p>
            <a:pPr marL="0" lvl="0" indent="0">
              <a:lnSpc>
                <a:spcPct val="115000"/>
              </a:lnSpc>
              <a:spcAft>
                <a:spcPts val="800"/>
              </a:spcAft>
              <a:buNone/>
            </a:pPr>
            <a:endParaRPr lang="en-GB" sz="1800" kern="100" dirty="0">
              <a:effectLst/>
              <a:ea typeface="Aptos" panose="020B0004020202020204" pitchFamily="34" charset="0"/>
              <a:cs typeface="Times New Roman" panose="02020603050405020304" pitchFamily="18" charset="0"/>
            </a:endParaRPr>
          </a:p>
        </p:txBody>
      </p:sp>
      <p:sp>
        <p:nvSpPr>
          <p:cNvPr id="3" name="Title 3">
            <a:extLst>
              <a:ext uri="{FF2B5EF4-FFF2-40B4-BE49-F238E27FC236}">
                <a16:creationId xmlns:a16="http://schemas.microsoft.com/office/drawing/2014/main" id="{D0072A9D-926A-D6FA-790F-05E5C8682B0C}"/>
              </a:ext>
            </a:extLst>
          </p:cNvPr>
          <p:cNvSpPr txBox="1">
            <a:spLocks/>
          </p:cNvSpPr>
          <p:nvPr/>
        </p:nvSpPr>
        <p:spPr>
          <a:xfrm>
            <a:off x="45863" y="-564435"/>
            <a:ext cx="9357238" cy="166756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solidFill>
                  <a:srgbClr val="2AC4C4"/>
                </a:solidFill>
                <a:latin typeface="+mn-lt"/>
                <a:ea typeface="Calibri" panose="020F0502020204030204" pitchFamily="34" charset="0"/>
                <a:cs typeface="Times New Roman" panose="02020603050405020304" pitchFamily="18" charset="0"/>
              </a:rPr>
              <a:t>Challenge 4:</a:t>
            </a:r>
          </a:p>
          <a:p>
            <a:r>
              <a:rPr lang="en-GB" sz="1800" kern="100" dirty="0">
                <a:effectLst/>
                <a:latin typeface="+mn-lt"/>
                <a:ea typeface="Aptos" panose="020B0004020202020204" pitchFamily="34" charset="0"/>
                <a:cs typeface="Times New Roman" panose="02020603050405020304" pitchFamily="18" charset="0"/>
              </a:rPr>
              <a:t>Operating and optimising a renewables-based system, cost-effectively</a:t>
            </a:r>
          </a:p>
          <a:p>
            <a:r>
              <a:rPr lang="en-GB" sz="1800" b="1" dirty="0">
                <a:solidFill>
                  <a:srgbClr val="2AC4C4"/>
                </a:solidFill>
                <a:latin typeface="Calibri "/>
                <a:ea typeface="Calibri" panose="020F0502020204030204" pitchFamily="34" charset="0"/>
                <a:cs typeface="Times New Roman" panose="02020603050405020304" pitchFamily="18" charset="0"/>
              </a:rPr>
              <a:t>Wholesale Market: Location, Balancing, Dispatch, Settlement, Gate closure, operability </a:t>
            </a:r>
          </a:p>
        </p:txBody>
      </p:sp>
      <p:pic>
        <p:nvPicPr>
          <p:cNvPr id="8" name="Picture 7">
            <a:extLst>
              <a:ext uri="{FF2B5EF4-FFF2-40B4-BE49-F238E27FC236}">
                <a16:creationId xmlns:a16="http://schemas.microsoft.com/office/drawing/2014/main" id="{0265600C-2890-296C-BCD2-A45E8CDE542A}"/>
              </a:ext>
            </a:extLst>
          </p:cNvPr>
          <p:cNvPicPr>
            <a:picLocks noChangeAspect="1"/>
          </p:cNvPicPr>
          <p:nvPr/>
        </p:nvPicPr>
        <p:blipFill>
          <a:blip r:embed="rId3"/>
          <a:stretch>
            <a:fillRect/>
          </a:stretch>
        </p:blipFill>
        <p:spPr>
          <a:xfrm>
            <a:off x="9122461" y="43710"/>
            <a:ext cx="3023676" cy="866599"/>
          </a:xfrm>
          <a:prstGeom prst="rect">
            <a:avLst/>
          </a:prstGeom>
        </p:spPr>
      </p:pic>
      <p:pic>
        <p:nvPicPr>
          <p:cNvPr id="10" name="Picture 9" descr="A picture containing screenshot, graphics, graphic design, text&#10;&#10;Description automatically generated">
            <a:extLst>
              <a:ext uri="{FF2B5EF4-FFF2-40B4-BE49-F238E27FC236}">
                <a16:creationId xmlns:a16="http://schemas.microsoft.com/office/drawing/2014/main" id="{14141BB3-0D4F-3386-4CA1-AE506369FDAB}"/>
              </a:ext>
            </a:extLst>
          </p:cNvPr>
          <p:cNvPicPr>
            <a:picLocks noChangeAspect="1"/>
          </p:cNvPicPr>
          <p:nvPr/>
        </p:nvPicPr>
        <p:blipFill rotWithShape="1">
          <a:blip r:embed="rId4"/>
          <a:srcRect t="48699" b="38810"/>
          <a:stretch/>
        </p:blipFill>
        <p:spPr bwMode="auto">
          <a:xfrm>
            <a:off x="0" y="6559420"/>
            <a:ext cx="12191999" cy="298580"/>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86147040-B909-5415-528B-8D053B04DFCC}"/>
              </a:ext>
            </a:extLst>
          </p:cNvPr>
          <p:cNvPicPr>
            <a:picLocks noChangeAspect="1"/>
          </p:cNvPicPr>
          <p:nvPr/>
        </p:nvPicPr>
        <p:blipFill rotWithShape="1">
          <a:blip r:embed="rId5"/>
          <a:srcRect l="1" t="39847" r="6834"/>
          <a:stretch/>
        </p:blipFill>
        <p:spPr>
          <a:xfrm>
            <a:off x="6370092" y="3174570"/>
            <a:ext cx="5664282" cy="3304649"/>
          </a:xfrm>
          <a:prstGeom prst="rect">
            <a:avLst/>
          </a:prstGeom>
        </p:spPr>
      </p:pic>
      <p:sp>
        <p:nvSpPr>
          <p:cNvPr id="9" name="TextBox 8">
            <a:extLst>
              <a:ext uri="{FF2B5EF4-FFF2-40B4-BE49-F238E27FC236}">
                <a16:creationId xmlns:a16="http://schemas.microsoft.com/office/drawing/2014/main" id="{ACA86A30-91B0-CAAB-7B8F-C8C120A5929D}"/>
              </a:ext>
            </a:extLst>
          </p:cNvPr>
          <p:cNvSpPr txBox="1"/>
          <p:nvPr/>
        </p:nvSpPr>
        <p:spPr>
          <a:xfrm>
            <a:off x="130746" y="3536697"/>
            <a:ext cx="6181344" cy="2862322"/>
          </a:xfrm>
          <a:prstGeom prst="rect">
            <a:avLst/>
          </a:prstGeom>
          <a:noFill/>
        </p:spPr>
        <p:txBody>
          <a:bodyPr wrap="square" rtlCol="0">
            <a:spAutoFit/>
          </a:bodyPr>
          <a:lstStyle/>
          <a:p>
            <a:pPr marL="0" indent="0">
              <a:buNone/>
            </a:pPr>
            <a:r>
              <a:rPr lang="en-GB" sz="1800" dirty="0">
                <a:cs typeface="Times New Roman" panose="02020603050405020304" pitchFamily="18" charset="0"/>
              </a:rPr>
              <a:t>Operating and optimising a renewables-based system, cost effectively </a:t>
            </a:r>
          </a:p>
          <a:p>
            <a:pPr marL="342900" indent="-342900">
              <a:buFont typeface="+mj-lt"/>
              <a:buAutoNum type="arabicPeriod"/>
            </a:pPr>
            <a:r>
              <a:rPr lang="en-GB" sz="1800" dirty="0">
                <a:cs typeface="Times New Roman" panose="02020603050405020304" pitchFamily="18" charset="0"/>
              </a:rPr>
              <a:t>How do we ensure that efficient price signals are sent in the wholesale market so that whole systems costs are minimised? </a:t>
            </a:r>
          </a:p>
          <a:p>
            <a:pPr marL="342900" indent="-342900">
              <a:buFont typeface="+mj-lt"/>
              <a:buAutoNum type="arabicPeriod"/>
            </a:pPr>
            <a:r>
              <a:rPr lang="en-GB" sz="1800" dirty="0">
                <a:cs typeface="Times New Roman" panose="02020603050405020304" pitchFamily="18" charset="0"/>
              </a:rPr>
              <a:t>How do we improve mechanisms and markets for balancing the system?</a:t>
            </a:r>
          </a:p>
          <a:p>
            <a:pPr marL="342900" indent="-342900">
              <a:buFont typeface="+mj-lt"/>
              <a:buAutoNum type="arabicPeriod"/>
            </a:pPr>
            <a:r>
              <a:rPr lang="en-GB" sz="1800" dirty="0">
                <a:cs typeface="Times New Roman" panose="02020603050405020304" pitchFamily="18" charset="0"/>
              </a:rPr>
              <a:t>How do we ensure sufficient liquidity is maintained under future market arrangements? </a:t>
            </a:r>
          </a:p>
          <a:p>
            <a:endParaRPr lang="en-GB" dirty="0"/>
          </a:p>
        </p:txBody>
      </p:sp>
    </p:spTree>
    <p:extLst>
      <p:ext uri="{BB962C8B-B14F-4D97-AF65-F5344CB8AC3E}">
        <p14:creationId xmlns:p14="http://schemas.microsoft.com/office/powerpoint/2010/main" val="1492130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30847</TotalTime>
  <Words>6915</Words>
  <Application>Microsoft Office PowerPoint</Application>
  <PresentationFormat>Widescreen</PresentationFormat>
  <Paragraphs>462</Paragraphs>
  <Slides>29</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Aptos Display</vt:lpstr>
      <vt:lpstr>Arial</vt:lpstr>
      <vt:lpstr>Calibri</vt:lpstr>
      <vt:lpstr>Calibri </vt:lpstr>
      <vt:lpstr>Calibri Light</vt:lpstr>
      <vt:lpstr>Courier New</vt:lpstr>
      <vt:lpstr>Symbol</vt:lpstr>
      <vt:lpstr>Tahoma</vt:lpstr>
      <vt:lpstr>Times New Roman</vt:lpstr>
      <vt:lpstr>Office Theme</vt:lpstr>
      <vt:lpstr>   Kate Gilmartin CEO British Hydropower Association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Communities Mapping a route to Net Zero</dc:title>
  <dc:creator>Gilmartin, Kate</dc:creator>
  <cp:lastModifiedBy>Kate Gilmartin</cp:lastModifiedBy>
  <cp:revision>176</cp:revision>
  <dcterms:created xsi:type="dcterms:W3CDTF">2022-10-19T19:08:14Z</dcterms:created>
  <dcterms:modified xsi:type="dcterms:W3CDTF">2024-03-21T17:02:16Z</dcterms:modified>
</cp:coreProperties>
</file>